
<file path=[Content_Types].xml><?xml version="1.0" encoding="utf-8"?>
<Types xmlns="http://schemas.openxmlformats.org/package/2006/content-types">
  <Default Extension="jpeg" ContentType="image/jpeg"/>
  <Default Extension="vml" ContentType="application/vnd.openxmlformats-officedocument.vmlDrawing"/>
  <Default Extension="emf" ContentType="image/x-emf"/>
  <Default Extension="png" ContentType="image/png"/>
  <Default Extension="wmf" ContentType="image/x-wmf"/>
  <Default Extension="wdp" ContentType="image/vnd.ms-photo"/>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4" r:id="rId3"/>
  </p:sldMasterIdLst>
  <p:notesMasterIdLst>
    <p:notesMasterId r:id="rId9"/>
  </p:notesMasterIdLst>
  <p:sldIdLst>
    <p:sldId id="414" r:id="rId4"/>
    <p:sldId id="637" r:id="rId5"/>
    <p:sldId id="643" r:id="rId6"/>
    <p:sldId id="640" r:id="rId7"/>
    <p:sldId id="641" r:id="rId8"/>
    <p:sldId id="635" r:id="rId10"/>
    <p:sldId id="644" r:id="rId11"/>
    <p:sldId id="645" r:id="rId12"/>
    <p:sldId id="648" r:id="rId13"/>
    <p:sldId id="649" r:id="rId14"/>
    <p:sldId id="708" r:id="rId15"/>
    <p:sldId id="496" r:id="rId16"/>
    <p:sldId id="350" r:id="rId17"/>
    <p:sldId id="392" r:id="rId18"/>
    <p:sldId id="394" r:id="rId19"/>
    <p:sldId id="586" r:id="rId20"/>
    <p:sldId id="395" r:id="rId21"/>
    <p:sldId id="416" r:id="rId22"/>
    <p:sldId id="417" r:id="rId23"/>
    <p:sldId id="419" r:id="rId24"/>
    <p:sldId id="420" r:id="rId25"/>
    <p:sldId id="422" r:id="rId26"/>
    <p:sldId id="423" r:id="rId27"/>
    <p:sldId id="425" r:id="rId28"/>
    <p:sldId id="424" r:id="rId29"/>
    <p:sldId id="428" r:id="rId30"/>
    <p:sldId id="426" r:id="rId31"/>
    <p:sldId id="486" r:id="rId32"/>
    <p:sldId id="552" r:id="rId33"/>
    <p:sldId id="454" r:id="rId34"/>
    <p:sldId id="455" r:id="rId35"/>
    <p:sldId id="459" r:id="rId36"/>
    <p:sldId id="458" r:id="rId37"/>
    <p:sldId id="553" r:id="rId38"/>
    <p:sldId id="460" r:id="rId39"/>
    <p:sldId id="462" r:id="rId40"/>
    <p:sldId id="463" r:id="rId41"/>
    <p:sldId id="464" r:id="rId42"/>
    <p:sldId id="554" r:id="rId43"/>
    <p:sldId id="489" r:id="rId44"/>
    <p:sldId id="487" r:id="rId45"/>
    <p:sldId id="555" r:id="rId46"/>
    <p:sldId id="465" r:id="rId47"/>
    <p:sldId id="362" r:id="rId48"/>
    <p:sldId id="556" r:id="rId49"/>
    <p:sldId id="322" r:id="rId50"/>
    <p:sldId id="491" r:id="rId51"/>
    <p:sldId id="492" r:id="rId52"/>
    <p:sldId id="762" r:id="rId53"/>
    <p:sldId id="761" r:id="rId54"/>
    <p:sldId id="764" r:id="rId55"/>
    <p:sldId id="557" r:id="rId56"/>
    <p:sldId id="357" r:id="rId57"/>
    <p:sldId id="358" r:id="rId58"/>
    <p:sldId id="360" r:id="rId59"/>
    <p:sldId id="361" r:id="rId60"/>
    <p:sldId id="558" r:id="rId61"/>
    <p:sldId id="765" r:id="rId62"/>
    <p:sldId id="766" r:id="rId63"/>
    <p:sldId id="769" r:id="rId64"/>
    <p:sldId id="770" r:id="rId65"/>
    <p:sldId id="772" r:id="rId66"/>
    <p:sldId id="773" r:id="rId67"/>
    <p:sldId id="774" r:id="rId68"/>
    <p:sldId id="775" r:id="rId69"/>
    <p:sldId id="650" r:id="rId70"/>
    <p:sldId id="50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5732460@qq.com" initials="5"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26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22"/>
    <p:restoredTop sz="94680"/>
  </p:normalViewPr>
  <p:slideViewPr>
    <p:cSldViewPr snapToGrid="0" snapToObjects="1" showGuides="1">
      <p:cViewPr varScale="1">
        <p:scale>
          <a:sx n="71" d="100"/>
          <a:sy n="71" d="100"/>
        </p:scale>
        <p:origin x="924" y="78"/>
      </p:cViewPr>
      <p:guideLst>
        <p:guide orient="horz" pos="2094"/>
        <p:guide pos="38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3C419-6E0E-E241-8A21-A082AFA2EFD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A3191-802C-2D44-977A-FBDADB125FF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2A3191-802C-2D44-977A-FBDADB125FFE}"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2A3191-802C-2D44-977A-FBDADB125FFE}"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2A3191-802C-2D44-977A-FBDADB125FFE}"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838200" y="1082162"/>
            <a:ext cx="2245106" cy="473842"/>
          </a:xfrm>
          <a:prstGeom prst="rect">
            <a:avLst/>
          </a:prstGeom>
        </p:spPr>
      </p:pic>
      <p:sp>
        <p:nvSpPr>
          <p:cNvPr id="4" name="日期占位符 3"/>
          <p:cNvSpPr>
            <a:spLocks noGrp="1"/>
          </p:cNvSpPr>
          <p:nvPr>
            <p:ph type="dt" sz="half" idx="10"/>
          </p:nvPr>
        </p:nvSpPr>
        <p:spPr/>
        <p:txBody>
          <a:bodyPr/>
          <a:lstStyle/>
          <a:p>
            <a:fld id="{C0726CA1-C108-F348-84C0-399FBECB876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18D5BB8-95FD-A740-8579-F4B7165D5E91}" type="slidenum">
              <a:rPr kumimoji="1" lang="zh-CN" altLang="en-US" smtClean="0"/>
            </a:fld>
            <a:endParaRPr kumimoji="1" lang="zh-CN" altLang="en-US"/>
          </a:p>
        </p:txBody>
      </p:sp>
      <p:cxnSp>
        <p:nvCxnSpPr>
          <p:cNvPr id="10" name="直线连接符 9"/>
          <p:cNvCxnSpPr/>
          <p:nvPr userDrawn="1"/>
        </p:nvCxnSpPr>
        <p:spPr>
          <a:xfrm>
            <a:off x="838200" y="2185416"/>
            <a:ext cx="3601598" cy="0"/>
          </a:xfrm>
          <a:prstGeom prst="line">
            <a:avLst/>
          </a:prstGeom>
          <a:ln>
            <a:solidFill>
              <a:srgbClr val="DD2625"/>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userDrawn="1"/>
        </p:nvCxnSpPr>
        <p:spPr>
          <a:xfrm>
            <a:off x="838200" y="4279392"/>
            <a:ext cx="10515600" cy="0"/>
          </a:xfrm>
          <a:prstGeom prst="line">
            <a:avLst/>
          </a:prstGeom>
          <a:ln w="19050">
            <a:solidFill>
              <a:srgbClr val="DD262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330293" y="5997247"/>
            <a:ext cx="985565" cy="208009"/>
          </a:xfrm>
          <a:prstGeom prst="rect">
            <a:avLst/>
          </a:prstGeom>
        </p:spPr>
      </p:pic>
      <p:cxnSp>
        <p:nvCxnSpPr>
          <p:cNvPr id="8" name="直线连接符 7"/>
          <p:cNvCxnSpPr/>
          <p:nvPr userDrawn="1"/>
        </p:nvCxnSpPr>
        <p:spPr>
          <a:xfrm>
            <a:off x="838200" y="975180"/>
            <a:ext cx="10515600" cy="0"/>
          </a:xfrm>
          <a:prstGeom prst="line">
            <a:avLst/>
          </a:prstGeom>
          <a:ln w="12700" cmpd="sng">
            <a:solidFill>
              <a:srgbClr val="DD2625"/>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userDrawn="1"/>
        </p:nvCxnSpPr>
        <p:spPr>
          <a:xfrm>
            <a:off x="9330293" y="5886098"/>
            <a:ext cx="2023507" cy="0"/>
          </a:xfrm>
          <a:prstGeom prst="line">
            <a:avLst/>
          </a:prstGeom>
          <a:ln>
            <a:solidFill>
              <a:srgbClr val="DD2625"/>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838200" y="6316404"/>
            <a:ext cx="10515600" cy="0"/>
          </a:xfrm>
          <a:prstGeom prst="line">
            <a:avLst/>
          </a:prstGeom>
          <a:ln w="19050" cmpd="sng">
            <a:solidFill>
              <a:srgbClr val="DD2625"/>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userDrawn="1"/>
        </p:nvSpPr>
        <p:spPr>
          <a:xfrm>
            <a:off x="10631464" y="6058465"/>
            <a:ext cx="1037942" cy="215444"/>
          </a:xfrm>
          <a:prstGeom prst="rect">
            <a:avLst/>
          </a:prstGeom>
          <a:noFill/>
        </p:spPr>
        <p:txBody>
          <a:bodyPr wrap="square" rtlCol="0">
            <a:spAutoFit/>
          </a:bodyPr>
          <a:lstStyle/>
          <a:p>
            <a:r>
              <a:rPr kumimoji="1" lang="zh-CN" altLang="en-US" sz="800" dirty="0">
                <a:solidFill>
                  <a:schemeClr val="bg1">
                    <a:lumMod val="50000"/>
                  </a:schemeClr>
                </a:solidFill>
              </a:rPr>
              <a:t>财务中心</a:t>
            </a:r>
            <a:endParaRPr kumimoji="1" lang="zh-CN" altLang="en-US" sz="800" dirty="0">
              <a:solidFill>
                <a:schemeClr val="bg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726CA1-C108-F348-84C0-399FBECB8766}"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B18D5BB8-95FD-A740-8579-F4B7165D5E91}"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66A302E3-7179-CF4B-983E-D96ACF5E72E7}" type="datetimeFigureOut">
              <a:rPr kumimoji="1" lang="zh-CN" altLang="en-US" smtClean="0"/>
            </a:fld>
            <a:endParaRPr kumimoji="1" lang="zh-CN" altLang="en-US"/>
          </a:p>
        </p:txBody>
      </p:sp>
      <p:sp>
        <p:nvSpPr>
          <p:cNvPr id="7" name="平行四边形 6"/>
          <p:cNvSpPr/>
          <p:nvPr userDrawn="1"/>
        </p:nvSpPr>
        <p:spPr>
          <a:xfrm>
            <a:off x="353" y="0"/>
            <a:ext cx="4916938" cy="6858000"/>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MH_Others_1"/>
          <p:cNvSpPr txBox="1"/>
          <p:nvPr userDrawn="1">
            <p:custDataLst>
              <p:tags r:id="rId2"/>
            </p:custDataLst>
          </p:nvPr>
        </p:nvSpPr>
        <p:spPr>
          <a:xfrm>
            <a:off x="1592566" y="1113801"/>
            <a:ext cx="2430099" cy="1015534"/>
          </a:xfrm>
          <a:prstGeom prst="rect">
            <a:avLst/>
          </a:prstGeom>
          <a:noFill/>
        </p:spPr>
        <p:txBody>
          <a:bodyPr vert="horz" wrap="square" lIns="0" tIns="0" rIns="0" bIns="0" rtlCol="0" anchor="ctr" anchorCtr="0">
            <a:spAutoFit/>
          </a:bodyPr>
          <a:lstStyle/>
          <a:p>
            <a:pPr algn="ct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Others_2"/>
          <p:cNvSpPr txBox="1"/>
          <p:nvPr userDrawn="1">
            <p:custDataLst>
              <p:tags r:id="rId3"/>
            </p:custDataLst>
          </p:nvPr>
        </p:nvSpPr>
        <p:spPr>
          <a:xfrm>
            <a:off x="1604839" y="2129368"/>
            <a:ext cx="2405553" cy="430887"/>
          </a:xfrm>
          <a:prstGeom prst="rect">
            <a:avLst/>
          </a:prstGeom>
          <a:noFill/>
        </p:spPr>
        <p:txBody>
          <a:bodyPr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6A302E3-7179-CF4B-983E-D96ACF5E72E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88C2C4A-C02A-D641-A2C0-A62AB1998329}" type="slidenum">
              <a:rPr kumimoji="1" lang="zh-CN" altLang="en-US" smtClean="0"/>
            </a:fld>
            <a:endParaRPr kumimoji="1" lang="zh-CN" altLang="en-US"/>
          </a:p>
        </p:txBody>
      </p:sp>
      <p:pic>
        <p:nvPicPr>
          <p:cNvPr id="8" name="图片 7"/>
          <p:cNvPicPr>
            <a:picLocks noChangeAspect="1"/>
          </p:cNvPicPr>
          <p:nvPr userDrawn="1"/>
        </p:nvPicPr>
        <p:blipFill rotWithShape="1">
          <a:blip r:embed="rId2"/>
          <a:srcRect l="53832" b="74425"/>
          <a:stretch>
            <a:fillRect/>
          </a:stretch>
        </p:blipFill>
        <p:spPr>
          <a:xfrm>
            <a:off x="0" y="312383"/>
            <a:ext cx="661014" cy="264456"/>
          </a:xfrm>
          <a:prstGeom prst="rect">
            <a:avLst/>
          </a:prstGeom>
        </p:spPr>
      </p:pic>
      <p:pic>
        <p:nvPicPr>
          <p:cNvPr id="9" name="图片 8"/>
          <p:cNvPicPr>
            <a:picLocks noChangeAspect="1"/>
          </p:cNvPicPr>
          <p:nvPr userDrawn="1"/>
        </p:nvPicPr>
        <p:blipFill>
          <a:blip r:embed="rId3"/>
          <a:stretch>
            <a:fillRect/>
          </a:stretch>
        </p:blipFill>
        <p:spPr>
          <a:xfrm>
            <a:off x="10729572" y="312383"/>
            <a:ext cx="1095378" cy="231186"/>
          </a:xfrm>
          <a:prstGeom prst="rect">
            <a:avLst/>
          </a:prstGeom>
        </p:spPr>
      </p:pic>
      <p:sp>
        <p:nvSpPr>
          <p:cNvPr id="10" name="직사각형 45"/>
          <p:cNvSpPr/>
          <p:nvPr userDrawn="1"/>
        </p:nvSpPr>
        <p:spPr>
          <a:xfrm>
            <a:off x="0" y="755942"/>
            <a:ext cx="12192000" cy="4571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838200" y="1082162"/>
            <a:ext cx="2245106" cy="473842"/>
          </a:xfrm>
          <a:prstGeom prst="rect">
            <a:avLst/>
          </a:prstGeom>
        </p:spPr>
      </p:pic>
      <p:sp>
        <p:nvSpPr>
          <p:cNvPr id="4" name="日期占位符 3"/>
          <p:cNvSpPr>
            <a:spLocks noGrp="1"/>
          </p:cNvSpPr>
          <p:nvPr>
            <p:ph type="dt" sz="half" idx="10"/>
          </p:nvPr>
        </p:nvSpPr>
        <p:spPr/>
        <p:txBody>
          <a:bodyPr/>
          <a:lstStyle/>
          <a:p>
            <a:fld id="{C0726CA1-C108-F348-84C0-399FBECB876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18D5BB8-95FD-A740-8579-F4B7165D5E91}" type="slidenum">
              <a:rPr kumimoji="1" lang="zh-CN" altLang="en-US" smtClean="0"/>
            </a:fld>
            <a:endParaRPr kumimoji="1" lang="zh-CN" altLang="en-US"/>
          </a:p>
        </p:txBody>
      </p:sp>
      <p:cxnSp>
        <p:nvCxnSpPr>
          <p:cNvPr id="10" name="直线连接符 9"/>
          <p:cNvCxnSpPr/>
          <p:nvPr userDrawn="1"/>
        </p:nvCxnSpPr>
        <p:spPr>
          <a:xfrm>
            <a:off x="838200" y="2185416"/>
            <a:ext cx="3601598" cy="0"/>
          </a:xfrm>
          <a:prstGeom prst="line">
            <a:avLst/>
          </a:prstGeom>
          <a:ln>
            <a:solidFill>
              <a:srgbClr val="DD2625"/>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userDrawn="1"/>
        </p:nvCxnSpPr>
        <p:spPr>
          <a:xfrm>
            <a:off x="838200" y="4279392"/>
            <a:ext cx="10515600" cy="0"/>
          </a:xfrm>
          <a:prstGeom prst="line">
            <a:avLst/>
          </a:prstGeom>
          <a:ln w="19050">
            <a:solidFill>
              <a:srgbClr val="DD262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330293" y="5997247"/>
            <a:ext cx="985565" cy="208009"/>
          </a:xfrm>
          <a:prstGeom prst="rect">
            <a:avLst/>
          </a:prstGeom>
        </p:spPr>
      </p:pic>
      <p:cxnSp>
        <p:nvCxnSpPr>
          <p:cNvPr id="8" name="直线连接符 7"/>
          <p:cNvCxnSpPr/>
          <p:nvPr userDrawn="1"/>
        </p:nvCxnSpPr>
        <p:spPr>
          <a:xfrm>
            <a:off x="838200" y="975180"/>
            <a:ext cx="10515600" cy="0"/>
          </a:xfrm>
          <a:prstGeom prst="line">
            <a:avLst/>
          </a:prstGeom>
          <a:ln w="12700" cmpd="sng">
            <a:solidFill>
              <a:srgbClr val="DD2625"/>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userDrawn="1"/>
        </p:nvCxnSpPr>
        <p:spPr>
          <a:xfrm>
            <a:off x="9330293" y="5886098"/>
            <a:ext cx="2023507" cy="0"/>
          </a:xfrm>
          <a:prstGeom prst="line">
            <a:avLst/>
          </a:prstGeom>
          <a:ln>
            <a:solidFill>
              <a:srgbClr val="DD2625"/>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838200" y="6316404"/>
            <a:ext cx="10515600" cy="0"/>
          </a:xfrm>
          <a:prstGeom prst="line">
            <a:avLst/>
          </a:prstGeom>
          <a:ln w="19050" cmpd="sng">
            <a:solidFill>
              <a:srgbClr val="DD2625"/>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userDrawn="1"/>
        </p:nvSpPr>
        <p:spPr>
          <a:xfrm>
            <a:off x="10631464" y="6058465"/>
            <a:ext cx="1037942" cy="215444"/>
          </a:xfrm>
          <a:prstGeom prst="rect">
            <a:avLst/>
          </a:prstGeom>
          <a:noFill/>
        </p:spPr>
        <p:txBody>
          <a:bodyPr wrap="square" rtlCol="0">
            <a:spAutoFit/>
          </a:bodyPr>
          <a:lstStyle/>
          <a:p>
            <a:r>
              <a:rPr kumimoji="1" lang="zh-CN" altLang="en-US" sz="800" dirty="0">
                <a:solidFill>
                  <a:schemeClr val="bg1">
                    <a:lumMod val="50000"/>
                  </a:schemeClr>
                </a:solidFill>
              </a:rPr>
              <a:t>财务中心</a:t>
            </a:r>
            <a:endParaRPr kumimoji="1" lang="zh-CN" altLang="en-US" sz="800" dirty="0">
              <a:solidFill>
                <a:schemeClr val="bg1">
                  <a:lumMod val="50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26CA1-C108-F348-84C0-399FBECB8766}"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8D5BB8-95FD-A740-8579-F4B7165D5E9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26CA1-C108-F348-84C0-399FBECB8766}"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8D5BB8-95FD-A740-8579-F4B7165D5E9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9.wdp"/><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0.wmf"/><Relationship Id="rId1" Type="http://schemas.openxmlformats.org/officeDocument/2006/relationships/oleObject" Target="file:///C:\Users\Administrator\Desktop\&#65288;&#24037;&#20316;&#35268;&#33539;&#65289;3&#12289;&#32467;&#31639;&#26085;&#24120;&#24037;&#20316;&#35268;&#33539;-&#24120;&#35265;&#32467;&#31639;&#31867;&#22411;&#20351;&#29992;&#25351;&#24341;v2.1.xlsx"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tags" Target="../tags/tag1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tags" Target="../tags/tag12.xml"/><Relationship Id="rId2" Type="http://schemas.microsoft.com/office/2007/relationships/media" Target="../media/media1.wmv"/><Relationship Id="rId1" Type="http://schemas.openxmlformats.org/officeDocument/2006/relationships/video" Target="../media/media1.wmv"/></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13.xml"/></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emf"/><Relationship Id="rId6" Type="http://schemas.openxmlformats.org/officeDocument/2006/relationships/image" Target="../media/image56.jpeg"/><Relationship Id="rId5" Type="http://schemas.openxmlformats.org/officeDocument/2006/relationships/hyperlink" Target="http://www.eyefulpresentations.co.uk/" TargetMode="External"/><Relationship Id="rId4" Type="http://schemas.openxmlformats.org/officeDocument/2006/relationships/hyperlink" Target="mailto:info@eyefulpresentations.co.uk" TargetMode="Externa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image" Target="../media/image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4297" y="4344281"/>
            <a:ext cx="1250315" cy="252730"/>
          </a:xfrm>
          <a:prstGeom prst="rect">
            <a:avLst/>
          </a:prstGeom>
        </p:spPr>
        <p:txBody>
          <a:bodyPr wrap="none">
            <a:spAutoFit/>
          </a:bodyPr>
          <a:lstStyle/>
          <a:p>
            <a:r>
              <a:rPr lang="zh-CN" altLang="en-US" sz="1050" dirty="0"/>
              <a:t>日期 20</a:t>
            </a:r>
            <a:r>
              <a:rPr lang="en-US" altLang="zh-CN" sz="1050" dirty="0"/>
              <a:t>20</a:t>
            </a:r>
            <a:r>
              <a:rPr lang="zh-CN" altLang="en-US" sz="1050" dirty="0"/>
              <a:t>.</a:t>
            </a:r>
            <a:r>
              <a:rPr lang="en-US" altLang="zh-CN" sz="1050" dirty="0"/>
              <a:t>11</a:t>
            </a:r>
            <a:r>
              <a:rPr lang="en-US" altLang="zh-CN" sz="1050" dirty="0"/>
              <a:t>.1</a:t>
            </a:r>
            <a:endParaRPr lang="en-US" altLang="zh-CN" sz="1050" dirty="0"/>
          </a:p>
        </p:txBody>
      </p:sp>
      <p:sp>
        <p:nvSpPr>
          <p:cNvPr id="5" name="文本框 4"/>
          <p:cNvSpPr txBox="1"/>
          <p:nvPr/>
        </p:nvSpPr>
        <p:spPr>
          <a:xfrm>
            <a:off x="734296" y="2444115"/>
            <a:ext cx="9759109" cy="1631216"/>
          </a:xfrm>
          <a:prstGeom prst="rect">
            <a:avLst/>
          </a:prstGeom>
          <a:noFill/>
        </p:spPr>
        <p:txBody>
          <a:bodyPr wrap="square" rtlCol="0">
            <a:spAutoFit/>
          </a:bodyPr>
          <a:lstStyle/>
          <a:p>
            <a:r>
              <a:rPr lang="zh-CN" altLang="en-US" sz="4000" dirty="0">
                <a:latin typeface="+mj-lt"/>
              </a:rPr>
              <a:t>J&amp;T（中国）</a:t>
            </a:r>
            <a:endParaRPr lang="en-US" altLang="zh-CN" sz="4000" dirty="0">
              <a:latin typeface="+mj-lt"/>
            </a:endParaRPr>
          </a:p>
          <a:p>
            <a:r>
              <a:rPr lang="zh-CN" altLang="en-US" sz="6000" b="1" dirty="0">
                <a:latin typeface="黑体" panose="02010609060101010101" charset="-122"/>
                <a:ea typeface="黑体" panose="02010609060101010101" charset="-122"/>
                <a:cs typeface="黑体" panose="02010609060101010101" charset="-122"/>
              </a:rPr>
              <a:t>网点财务系统培训</a:t>
            </a:r>
            <a:r>
              <a:rPr lang="en-US" altLang="zh-CN" sz="6000" b="1" dirty="0">
                <a:latin typeface="黑体" panose="02010609060101010101" charset="-122"/>
                <a:ea typeface="黑体" panose="02010609060101010101" charset="-122"/>
                <a:cs typeface="黑体" panose="02010609060101010101" charset="-122"/>
              </a:rPr>
              <a:t>- </a:t>
            </a:r>
            <a:r>
              <a:rPr lang="en-US" altLang="zh-CN" sz="2400" b="1" dirty="0">
                <a:latin typeface="黑体" panose="02010609060101010101" charset="-122"/>
                <a:ea typeface="黑体" panose="02010609060101010101" charset="-122"/>
                <a:cs typeface="黑体" panose="02010609060101010101" charset="-122"/>
              </a:rPr>
              <a:t>JMS</a:t>
            </a:r>
            <a:r>
              <a:rPr lang="zh-CN" altLang="en-US" sz="2400" b="1" dirty="0">
                <a:latin typeface="黑体" panose="02010609060101010101" charset="-122"/>
                <a:ea typeface="黑体" panose="02010609060101010101" charset="-122"/>
                <a:cs typeface="黑体" panose="02010609060101010101" charset="-122"/>
              </a:rPr>
              <a:t>系统财务模块</a:t>
            </a:r>
            <a:endParaRPr kumimoji="1" lang="zh-CN" altLang="en-US" dirty="0"/>
          </a:p>
        </p:txBody>
      </p:sp>
      <p:sp>
        <p:nvSpPr>
          <p:cNvPr id="6" name="文本框 5"/>
          <p:cNvSpPr txBox="1"/>
          <p:nvPr/>
        </p:nvSpPr>
        <p:spPr>
          <a:xfrm>
            <a:off x="734297" y="4793382"/>
            <a:ext cx="4926330" cy="368300"/>
          </a:xfrm>
          <a:prstGeom prst="rect">
            <a:avLst/>
          </a:prstGeom>
          <a:noFill/>
        </p:spPr>
        <p:txBody>
          <a:bodyPr wrap="none" rtlCol="0">
            <a:spAutoFit/>
          </a:bodyPr>
          <a:lstStyle/>
          <a:p>
            <a:r>
              <a:rPr kumimoji="1" lang="zh-CN" altLang="en-US" b="1" i="1" dirty="0">
                <a:solidFill>
                  <a:srgbClr val="DD2625"/>
                </a:solidFill>
              </a:rPr>
              <a:t>安徽省极兔供应链有限公司财务部结算</a:t>
            </a:r>
            <a:r>
              <a:rPr kumimoji="1" lang="en-US" altLang="zh-CN" b="1" i="1" dirty="0">
                <a:solidFill>
                  <a:srgbClr val="DD2625"/>
                </a:solidFill>
              </a:rPr>
              <a:t>-</a:t>
            </a:r>
            <a:r>
              <a:rPr kumimoji="1" lang="zh-CN" altLang="en-US" b="1" i="1" dirty="0">
                <a:solidFill>
                  <a:srgbClr val="DD2625"/>
                </a:solidFill>
                <a:ea typeface="宋体" panose="02010600030101010101" pitchFamily="2" charset="-122"/>
              </a:rPr>
              <a:t>陈晓辉</a:t>
            </a:r>
            <a:endParaRPr kumimoji="1" lang="zh-CN" altLang="en-US" b="1" i="1" dirty="0">
              <a:solidFill>
                <a:srgbClr val="DD2625"/>
              </a:solidFill>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8200" y="1250576"/>
            <a:ext cx="1936376"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账单产生规则：</a:t>
            </a:r>
            <a:endParaRPr lang="zh-CN" altLang="en-US" b="1" dirty="0">
              <a:latin typeface="微软雅黑" panose="020B0503020204020204" pitchFamily="34" charset="-122"/>
              <a:ea typeface="微软雅黑" panose="020B0503020204020204" pitchFamily="34" charset="-122"/>
            </a:endParaRPr>
          </a:p>
        </p:txBody>
      </p:sp>
      <p:sp>
        <p:nvSpPr>
          <p:cNvPr id="8"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b="1" smtClean="0">
                <a:solidFill>
                  <a:srgbClr val="DD2625"/>
                </a:solidFill>
                <a:latin typeface="黑体" panose="02010609060101010101" charset="-122"/>
                <a:ea typeface="黑体" panose="02010609060101010101" charset="-122"/>
                <a:cs typeface="黑体" panose="02010609060101010101" charset="-122"/>
              </a:rPr>
              <a:t>结算模式</a:t>
            </a:r>
            <a:endParaRPr kumimoji="1" lang="zh-CN" altLang="en-US" sz="2800" b="1" dirty="0">
              <a:solidFill>
                <a:srgbClr val="DD2625"/>
              </a:solidFill>
              <a:latin typeface="黑体" panose="02010609060101010101" charset="-122"/>
              <a:ea typeface="黑体" panose="02010609060101010101" charset="-122"/>
              <a:cs typeface="黑体" panose="02010609060101010101" charset="-122"/>
            </a:endParaRPr>
          </a:p>
        </p:txBody>
      </p:sp>
      <p:sp>
        <p:nvSpPr>
          <p:cNvPr id="5" name="矩形 4"/>
          <p:cNvSpPr/>
          <p:nvPr/>
        </p:nvSpPr>
        <p:spPr>
          <a:xfrm>
            <a:off x="838200" y="1650762"/>
            <a:ext cx="10515600" cy="4124206"/>
          </a:xfrm>
          <a:prstGeom prst="rect">
            <a:avLst/>
          </a:prstGeom>
        </p:spPr>
        <p:txBody>
          <a:bodyPr wrap="square">
            <a:spAutoFit/>
          </a:bodyPr>
          <a:lstStyle/>
          <a:p>
            <a:pPr marL="285750" lvl="0" indent="-285750">
              <a:lnSpc>
                <a:spcPct val="150000"/>
              </a:lnSpc>
              <a:spcBef>
                <a:spcPts val="600"/>
              </a:spcBef>
              <a:spcAft>
                <a:spcPts val="600"/>
              </a:spcAft>
              <a:buFont typeface="Wingdings" panose="05000000000000000000" pitchFamily="2" charset="2"/>
              <a:buChar char="q"/>
            </a:pPr>
            <a:r>
              <a:rPr lang="zh-CN" altLang="en-US" sz="1600" dirty="0" smtClean="0">
                <a:latin typeface="微软雅黑" panose="020B0503020204020204" pitchFamily="34" charset="-122"/>
                <a:ea typeface="微软雅黑" panose="020B0503020204020204" pitchFamily="34" charset="-122"/>
              </a:rPr>
              <a:t>生成各自费用类型的账单时间</a:t>
            </a:r>
            <a:endParaRPr lang="en-US" altLang="zh-CN" sz="1600" dirty="0" smtClean="0">
              <a:latin typeface="微软雅黑" panose="020B0503020204020204" pitchFamily="34" charset="-122"/>
              <a:ea typeface="微软雅黑" panose="020B0503020204020204" pitchFamily="34" charset="-122"/>
            </a:endParaRPr>
          </a:p>
          <a:p>
            <a:pPr lvl="0">
              <a:lnSpc>
                <a:spcPct val="150000"/>
              </a:lnSpc>
              <a:spcBef>
                <a:spcPts val="600"/>
              </a:spcBef>
              <a:spcAft>
                <a:spcPts val="600"/>
              </a:spcAft>
            </a:pPr>
            <a:r>
              <a:rPr lang="zh-CN" altLang="en-US" sz="1600" dirty="0">
                <a:latin typeface="微软雅黑" panose="020B0503020204020204" pitchFamily="34" charset="-122"/>
                <a:ea typeface="微软雅黑" panose="020B0503020204020204" pitchFamily="34" charset="-122"/>
              </a:rPr>
              <a:t>总部应收续重派费：有揽收、入仓等可判断快件已</a:t>
            </a:r>
            <a:r>
              <a:rPr lang="zh-CN" altLang="en-US" sz="1600" dirty="0" smtClean="0">
                <a:latin typeface="微软雅黑" panose="020B0503020204020204" pitchFamily="34" charset="-122"/>
                <a:ea typeface="微软雅黑" panose="020B0503020204020204" pitchFamily="34" charset="-122"/>
              </a:rPr>
              <a:t>入网</a:t>
            </a:r>
            <a:endParaRPr lang="en-US" altLang="zh-CN" sz="1600" dirty="0" smtClean="0">
              <a:latin typeface="微软雅黑" panose="020B0503020204020204" pitchFamily="34" charset="-122"/>
              <a:ea typeface="微软雅黑" panose="020B0503020204020204" pitchFamily="34" charset="-122"/>
            </a:endParaRPr>
          </a:p>
          <a:p>
            <a:pPr lvl="0">
              <a:lnSpc>
                <a:spcPct val="150000"/>
              </a:lnSpc>
              <a:spcBef>
                <a:spcPts val="600"/>
              </a:spcBef>
              <a:spcAft>
                <a:spcPts val="600"/>
              </a:spcAft>
            </a:pPr>
            <a:r>
              <a:rPr lang="zh-CN" altLang="en-US" sz="1600" dirty="0" smtClean="0">
                <a:latin typeface="微软雅黑" panose="020B0503020204020204" pitchFamily="34" charset="-122"/>
                <a:ea typeface="微软雅黑" panose="020B0503020204020204" pitchFamily="34" charset="-122"/>
              </a:rPr>
              <a:t>总部应付续重派费：签收时</a:t>
            </a:r>
            <a:endParaRPr lang="en-US" altLang="zh-CN" sz="1600" dirty="0" smtClean="0">
              <a:latin typeface="微软雅黑" panose="020B0503020204020204" pitchFamily="34" charset="-122"/>
              <a:ea typeface="微软雅黑" panose="020B0503020204020204" pitchFamily="34" charset="-122"/>
            </a:endParaRPr>
          </a:p>
          <a:p>
            <a:pPr lvl="0">
              <a:lnSpc>
                <a:spcPct val="150000"/>
              </a:lnSpc>
              <a:spcBef>
                <a:spcPts val="600"/>
              </a:spcBef>
              <a:spcAft>
                <a:spcPts val="600"/>
              </a:spcAft>
            </a:pPr>
            <a:r>
              <a:rPr lang="zh-CN" altLang="en-US" sz="1600" dirty="0" smtClean="0">
                <a:latin typeface="微软雅黑" panose="020B0503020204020204" pitchFamily="34" charset="-122"/>
                <a:ea typeface="微软雅黑" panose="020B0503020204020204" pitchFamily="34" charset="-122"/>
              </a:rPr>
              <a:t>中心应付续重派费：签收时</a:t>
            </a:r>
            <a:endParaRPr lang="en-US" altLang="zh-CN" sz="1600" dirty="0" smtClean="0">
              <a:latin typeface="微软雅黑" panose="020B0503020204020204" pitchFamily="34" charset="-122"/>
              <a:ea typeface="微软雅黑" panose="020B0503020204020204" pitchFamily="34" charset="-122"/>
            </a:endParaRPr>
          </a:p>
          <a:p>
            <a:pPr lvl="0">
              <a:lnSpc>
                <a:spcPct val="150000"/>
              </a:lnSpc>
              <a:spcBef>
                <a:spcPts val="600"/>
              </a:spcBef>
              <a:spcAft>
                <a:spcPts val="600"/>
              </a:spcAft>
            </a:pPr>
            <a:r>
              <a:rPr lang="zh-CN" altLang="en-US" sz="1600" dirty="0" smtClean="0">
                <a:latin typeface="微软雅黑" panose="020B0503020204020204" pitchFamily="34" charset="-122"/>
                <a:ea typeface="微软雅黑" panose="020B0503020204020204" pitchFamily="34" charset="-122"/>
              </a:rPr>
              <a:t>应收操作费：始发转运中心到、发件</a:t>
            </a:r>
            <a:endParaRPr lang="en-US" altLang="zh-CN" sz="1600" dirty="0" smtClean="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1600" dirty="0" smtClean="0">
                <a:latin typeface="微软雅黑" panose="020B0503020204020204" pitchFamily="34" charset="-122"/>
                <a:ea typeface="微软雅黑" panose="020B0503020204020204" pitchFamily="34" charset="-122"/>
              </a:rPr>
              <a:t>应收中转费：</a:t>
            </a:r>
            <a:r>
              <a:rPr lang="zh-CN" altLang="en-US" sz="1600" dirty="0">
                <a:latin typeface="微软雅黑" panose="020B0503020204020204" pitchFamily="34" charset="-122"/>
                <a:ea typeface="微软雅黑" panose="020B0503020204020204" pitchFamily="34" charset="-122"/>
              </a:rPr>
              <a:t>始发转运</a:t>
            </a:r>
            <a:r>
              <a:rPr lang="zh-CN" altLang="en-US" sz="1600" dirty="0" smtClean="0">
                <a:latin typeface="微软雅黑" panose="020B0503020204020204" pitchFamily="34" charset="-122"/>
                <a:ea typeface="微软雅黑" panose="020B0503020204020204" pitchFamily="34" charset="-122"/>
              </a:rPr>
              <a:t>中心到、发件</a:t>
            </a:r>
            <a:endParaRPr lang="en-US" altLang="zh-CN" sz="1600" dirty="0" smtClean="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1600" dirty="0">
                <a:latin typeface="微软雅黑" panose="020B0503020204020204" pitchFamily="34" charset="-122"/>
                <a:ea typeface="微软雅黑" panose="020B0503020204020204" pitchFamily="34" charset="-122"/>
              </a:rPr>
              <a:t>跨</a:t>
            </a:r>
            <a:r>
              <a:rPr lang="zh-CN" altLang="en-US" sz="1600" dirty="0" smtClean="0">
                <a:latin typeface="微软雅黑" panose="020B0503020204020204" pitchFamily="34" charset="-122"/>
                <a:ea typeface="微软雅黑" panose="020B0503020204020204" pitchFamily="34" charset="-122"/>
              </a:rPr>
              <a:t>区中转费，跨区操作费：跨区的转运中心到、发件</a:t>
            </a:r>
            <a:endParaRPr lang="en-US" altLang="zh-CN" sz="1600" dirty="0" smtClean="0">
              <a:latin typeface="微软雅黑" panose="020B0503020204020204" pitchFamily="34" charset="-122"/>
              <a:ea typeface="微软雅黑" panose="020B0503020204020204" pitchFamily="34" charset="-122"/>
            </a:endParaRPr>
          </a:p>
          <a:p>
            <a:pPr marL="285750" lvl="0" indent="-285750">
              <a:lnSpc>
                <a:spcPct val="150000"/>
              </a:lnSpc>
              <a:spcBef>
                <a:spcPts val="600"/>
              </a:spcBef>
              <a:spcAft>
                <a:spcPts val="600"/>
              </a:spcAft>
              <a:buFont typeface="Wingdings" panose="05000000000000000000" pitchFamily="2" charset="2"/>
              <a:buChar char="q"/>
            </a:pPr>
            <a:r>
              <a:rPr lang="zh-CN" altLang="en-US" sz="1600" dirty="0" smtClean="0">
                <a:latin typeface="微软雅黑" panose="020B0503020204020204" pitchFamily="34" charset="-122"/>
                <a:ea typeface="微软雅黑" panose="020B0503020204020204" pitchFamily="34" charset="-122"/>
              </a:rPr>
              <a:t>按对应</a:t>
            </a:r>
            <a:r>
              <a:rPr lang="zh-CN" altLang="en-US" sz="1600" dirty="0">
                <a:latin typeface="微软雅黑" panose="020B0503020204020204" pitchFamily="34" charset="-122"/>
                <a:ea typeface="微软雅黑" panose="020B0503020204020204" pitchFamily="34" charset="-122"/>
              </a:rPr>
              <a:t>网点</a:t>
            </a:r>
            <a:r>
              <a:rPr lang="zh-CN" altLang="en-US" sz="1600" dirty="0" smtClean="0">
                <a:latin typeface="微软雅黑" panose="020B0503020204020204" pitchFamily="34" charset="-122"/>
                <a:ea typeface="微软雅黑" panose="020B0503020204020204" pitchFamily="34" charset="-122"/>
              </a:rPr>
              <a:t>的扫描操作规范、转运中心的到，发件扫描要求等，补全账单中涉及计费的要素，完成金额的计算</a:t>
            </a:r>
            <a:endParaRPr lang="en-US" altLang="zh-CN" sz="16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05590" y="1762935"/>
            <a:ext cx="5508104" cy="720080"/>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845550" y="1762935"/>
            <a:ext cx="288032" cy="72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44"/>
          <p:cNvSpPr txBox="1"/>
          <p:nvPr/>
        </p:nvSpPr>
        <p:spPr>
          <a:xfrm>
            <a:off x="3997678" y="1871782"/>
            <a:ext cx="1547218" cy="523220"/>
          </a:xfrm>
          <a:prstGeom prst="rect">
            <a:avLst/>
          </a:prstGeom>
          <a:noFill/>
        </p:spPr>
        <p:txBody>
          <a:bodyPr wrap="non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目      录</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868996" y="2670589"/>
            <a:ext cx="1500232" cy="398780"/>
            <a:chOff x="3300972" y="1672358"/>
            <a:chExt cx="1500232" cy="398780"/>
          </a:xfrm>
        </p:grpSpPr>
        <p:sp>
          <p:nvSpPr>
            <p:cNvPr id="26" name="菱形 25"/>
            <p:cNvSpPr/>
            <p:nvPr/>
          </p:nvSpPr>
          <p:spPr>
            <a:xfrm>
              <a:off x="3300972" y="1740613"/>
              <a:ext cx="216024" cy="232823"/>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bg1">
                    <a:lumMod val="85000"/>
                  </a:schemeClr>
                </a:solidFill>
                <a:latin typeface="微软雅黑" panose="020B0503020204020204" pitchFamily="34" charset="-122"/>
                <a:ea typeface="微软雅黑" panose="020B0503020204020204" pitchFamily="34" charset="-122"/>
              </a:endParaRPr>
            </a:p>
          </p:txBody>
        </p:sp>
        <p:sp>
          <p:nvSpPr>
            <p:cNvPr id="27" name="TextBox 47"/>
            <p:cNvSpPr txBox="1"/>
            <p:nvPr/>
          </p:nvSpPr>
          <p:spPr>
            <a:xfrm>
              <a:off x="3602324" y="1672358"/>
              <a:ext cx="1198880" cy="398780"/>
            </a:xfrm>
            <a:prstGeom prst="rect">
              <a:avLst/>
            </a:prstGeom>
            <a:noFill/>
          </p:spPr>
          <p:txBody>
            <a:bodyPr wrap="none" rtlCol="0">
              <a:spAutoFit/>
            </a:bodyPr>
            <a:lstStyle/>
            <a:p>
              <a:r>
                <a:rPr lang="zh-CN" altLang="en-US" sz="2000" b="1" dirty="0" smtClean="0">
                  <a:solidFill>
                    <a:schemeClr val="bg1">
                      <a:lumMod val="85000"/>
                    </a:schemeClr>
                  </a:solidFill>
                  <a:latin typeface="微软雅黑" panose="020B0503020204020204" pitchFamily="34" charset="-122"/>
                  <a:ea typeface="微软雅黑" panose="020B0503020204020204" pitchFamily="34" charset="-122"/>
                </a:rPr>
                <a:t>费用构成</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868996" y="3209815"/>
            <a:ext cx="1500232" cy="398780"/>
            <a:chOff x="3300972" y="1672358"/>
            <a:chExt cx="1500232" cy="398780"/>
          </a:xfrm>
        </p:grpSpPr>
        <p:sp>
          <p:nvSpPr>
            <p:cNvPr id="24" name="菱形 23"/>
            <p:cNvSpPr/>
            <p:nvPr/>
          </p:nvSpPr>
          <p:spPr>
            <a:xfrm>
              <a:off x="3300972" y="1740613"/>
              <a:ext cx="216024" cy="232823"/>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25" name="TextBox 50"/>
            <p:cNvSpPr txBox="1"/>
            <p:nvPr/>
          </p:nvSpPr>
          <p:spPr>
            <a:xfrm>
              <a:off x="3602324" y="1672358"/>
              <a:ext cx="1198880" cy="398780"/>
            </a:xfrm>
            <a:prstGeom prst="rect">
              <a:avLst/>
            </a:prstGeom>
            <a:noFill/>
          </p:spPr>
          <p:txBody>
            <a:bodyPr wrap="none" rtlCol="0">
              <a:spAutoFit/>
            </a:bodyPr>
            <a:lstStyle/>
            <a:p>
              <a:r>
                <a:rPr lang="zh-CN" altLang="en-US" sz="2000" b="1" dirty="0" smtClean="0">
                  <a:solidFill>
                    <a:schemeClr val="bg1">
                      <a:lumMod val="85000"/>
                    </a:schemeClr>
                  </a:solidFill>
                  <a:latin typeface="微软雅黑" panose="020B0503020204020204" pitchFamily="34" charset="-122"/>
                  <a:ea typeface="微软雅黑" panose="020B0503020204020204" pitchFamily="34" charset="-122"/>
                </a:rPr>
                <a:t>结算模</a:t>
              </a:r>
              <a:r>
                <a:rPr lang="zh-CN" altLang="en-US" sz="2000" b="1" dirty="0" smtClean="0">
                  <a:solidFill>
                    <a:schemeClr val="bg1">
                      <a:lumMod val="85000"/>
                    </a:schemeClr>
                  </a:solidFill>
                  <a:latin typeface="微软雅黑" panose="020B0503020204020204" pitchFamily="34" charset="-122"/>
                  <a:ea typeface="微软雅黑" panose="020B0503020204020204" pitchFamily="34" charset="-122"/>
                </a:rPr>
                <a:t>式</a:t>
              </a:r>
              <a:endParaRPr lang="zh-CN" altLang="en-US" sz="2000" b="1" dirty="0" smtClean="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2868996" y="3749041"/>
            <a:ext cx="1511940" cy="400110"/>
            <a:chOff x="3300972" y="1672358"/>
            <a:chExt cx="1511940" cy="400110"/>
          </a:xfrm>
        </p:grpSpPr>
        <p:sp>
          <p:nvSpPr>
            <p:cNvPr id="22" name="菱形 21"/>
            <p:cNvSpPr/>
            <p:nvPr/>
          </p:nvSpPr>
          <p:spPr>
            <a:xfrm>
              <a:off x="3300972" y="1740613"/>
              <a:ext cx="216024" cy="232823"/>
            </a:xfrm>
            <a:prstGeom prst="diamond">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3" name="TextBox 53"/>
            <p:cNvSpPr txBox="1"/>
            <p:nvPr/>
          </p:nvSpPr>
          <p:spPr>
            <a:xfrm>
              <a:off x="3602324" y="1672358"/>
              <a:ext cx="1210588" cy="400110"/>
            </a:xfrm>
            <a:prstGeom prst="rect">
              <a:avLst/>
            </a:prstGeom>
            <a:noFill/>
          </p:spPr>
          <p:txBody>
            <a:bodyPr wrap="none" rtlCol="0">
              <a:spAutoFit/>
            </a:bodyPr>
            <a:lstStyle/>
            <a:p>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系统操作</a:t>
              </a:r>
              <a:endPar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8" name="椭圆 27"/>
          <p:cNvSpPr/>
          <p:nvPr/>
        </p:nvSpPr>
        <p:spPr>
          <a:xfrm>
            <a:off x="8444954" y="1760037"/>
            <a:ext cx="856350" cy="856350"/>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2"/>
          <p:cNvGrpSpPr/>
          <p:nvPr/>
        </p:nvGrpSpPr>
        <p:grpSpPr>
          <a:xfrm>
            <a:off x="758657" y="-1611891"/>
            <a:ext cx="10471223" cy="4318187"/>
            <a:chOff x="967105" y="-362544"/>
            <a:chExt cx="10471223" cy="4318187"/>
          </a:xfrm>
        </p:grpSpPr>
        <p:sp>
          <p:nvSpPr>
            <p:cNvPr id="17" name="Line 32"/>
            <p:cNvSpPr>
              <a:spLocks noChangeShapeType="1"/>
            </p:cNvSpPr>
            <p:nvPr/>
          </p:nvSpPr>
          <p:spPr bwMode="auto">
            <a:xfrm>
              <a:off x="967105" y="-362544"/>
              <a:ext cx="3898900"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530">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6666744" y="1870387"/>
              <a:ext cx="4771584" cy="2085256"/>
              <a:chOff x="6655911" y="2426059"/>
              <a:chExt cx="4751864" cy="2028822"/>
            </a:xfrm>
          </p:grpSpPr>
          <p:sp>
            <p:nvSpPr>
              <p:cNvPr id="7" name="Rectangle 4"/>
              <p:cNvSpPr>
                <a:spLocks noChangeArrowheads="1"/>
              </p:cNvSpPr>
              <p:nvPr/>
            </p:nvSpPr>
            <p:spPr bwMode="auto">
              <a:xfrm>
                <a:off x="7515225" y="2521308"/>
                <a:ext cx="3892550" cy="8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chemeClr val="tx1"/>
                    </a:solidFill>
                    <a:latin typeface="微软雅黑" panose="020B0503020204020204" pitchFamily="34" charset="-122"/>
                    <a:ea typeface="微软雅黑" panose="020B0503020204020204" pitchFamily="34" charset="-122"/>
                    <a:sym typeface="+mn-ea"/>
                  </a:rPr>
                  <a:t>客户报价维护</a:t>
                </a:r>
                <a:endParaRPr lang="zh-CN" altLang="en-US" sz="2800" b="1" dirty="0">
                  <a:solidFill>
                    <a:schemeClr val="tx1"/>
                  </a:solidFill>
                  <a:latin typeface="微软雅黑" panose="020B0503020204020204" pitchFamily="34" charset="-122"/>
                  <a:ea typeface="微软雅黑" panose="020B0503020204020204" pitchFamily="34" charset="-122"/>
                </a:endParaRPr>
              </a:p>
              <a:p>
                <a:endPar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Oval 6"/>
              <p:cNvSpPr>
                <a:spLocks noChangeArrowheads="1"/>
              </p:cNvSpPr>
              <p:nvPr/>
            </p:nvSpPr>
            <p:spPr bwMode="auto">
              <a:xfrm>
                <a:off x="6684010" y="2426059"/>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9" name="Text Box 24"/>
              <p:cNvSpPr txBox="1">
                <a:spLocks noChangeArrowheads="1"/>
              </p:cNvSpPr>
              <p:nvPr/>
            </p:nvSpPr>
            <p:spPr bwMode="auto">
              <a:xfrm>
                <a:off x="6762115" y="2521308"/>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bg1"/>
                    </a:solidFill>
                    <a:ea typeface="微软雅黑" panose="020B0503020204020204" pitchFamily="34" charset="-122"/>
                    <a:sym typeface="Arial" panose="020B0604020202020204" pitchFamily="34" charset="0"/>
                  </a:rPr>
                  <a:t>01</a:t>
                </a:r>
                <a:endParaRPr lang="zh-CN" altLang="zh-CN" sz="2000" b="1" dirty="0">
                  <a:solidFill>
                    <a:schemeClr val="bg1"/>
                  </a:solidFill>
                  <a:ea typeface="微软雅黑" panose="020B0503020204020204" pitchFamily="34" charset="-122"/>
                  <a:sym typeface="Arial" panose="020B0604020202020204" pitchFamily="34" charset="0"/>
                </a:endParaRPr>
              </a:p>
            </p:txBody>
          </p:sp>
          <p:sp>
            <p:nvSpPr>
              <p:cNvPr id="10" name="Oval 6"/>
              <p:cNvSpPr>
                <a:spLocks noChangeArrowheads="1"/>
              </p:cNvSpPr>
              <p:nvPr/>
            </p:nvSpPr>
            <p:spPr bwMode="auto">
              <a:xfrm>
                <a:off x="6655911" y="3159563"/>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1" name="Text Box 24"/>
              <p:cNvSpPr txBox="1">
                <a:spLocks noChangeArrowheads="1"/>
              </p:cNvSpPr>
              <p:nvPr/>
            </p:nvSpPr>
            <p:spPr bwMode="auto">
              <a:xfrm>
                <a:off x="6724491" y="3263984"/>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2</a:t>
                </a:r>
                <a:endParaRPr lang="en-US" altLang="zh-CN" sz="2000" dirty="0">
                  <a:solidFill>
                    <a:schemeClr val="bg1"/>
                  </a:solidFill>
                  <a:ea typeface="微软雅黑" panose="020B0503020204020204" pitchFamily="34" charset="-122"/>
                  <a:sym typeface="Arial" panose="020B0604020202020204" pitchFamily="34" charset="0"/>
                </a:endParaRPr>
              </a:p>
            </p:txBody>
          </p:sp>
          <p:sp>
            <p:nvSpPr>
              <p:cNvPr id="12" name="Oval 6"/>
              <p:cNvSpPr>
                <a:spLocks noChangeArrowheads="1"/>
              </p:cNvSpPr>
              <p:nvPr/>
            </p:nvSpPr>
            <p:spPr bwMode="auto">
              <a:xfrm>
                <a:off x="6684010" y="3863696"/>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3" name="Text Box 24"/>
              <p:cNvSpPr txBox="1">
                <a:spLocks noChangeArrowheads="1"/>
              </p:cNvSpPr>
              <p:nvPr/>
            </p:nvSpPr>
            <p:spPr bwMode="auto">
              <a:xfrm>
                <a:off x="6752590" y="3986460"/>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3</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grpSp>
        <p:nvGrpSpPr>
          <p:cNvPr id="24" name="组合 23"/>
          <p:cNvGrpSpPr/>
          <p:nvPr/>
        </p:nvGrpSpPr>
        <p:grpSpPr>
          <a:xfrm>
            <a:off x="6572559" y="2802914"/>
            <a:ext cx="593638" cy="607629"/>
            <a:chOff x="6740482" y="3567996"/>
            <a:chExt cx="593638" cy="607629"/>
          </a:xfrm>
        </p:grpSpPr>
        <p:sp>
          <p:nvSpPr>
            <p:cNvPr id="25"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6"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4</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27" name="组合 26"/>
          <p:cNvGrpSpPr/>
          <p:nvPr/>
        </p:nvGrpSpPr>
        <p:grpSpPr>
          <a:xfrm>
            <a:off x="6572237" y="3596743"/>
            <a:ext cx="593638" cy="607629"/>
            <a:chOff x="6740482" y="3567996"/>
            <a:chExt cx="593638" cy="607629"/>
          </a:xfrm>
        </p:grpSpPr>
        <p:sp>
          <p:nvSpPr>
            <p:cNvPr id="2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9"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5</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0" name="组合 29"/>
          <p:cNvGrpSpPr/>
          <p:nvPr/>
        </p:nvGrpSpPr>
        <p:grpSpPr>
          <a:xfrm>
            <a:off x="6585985" y="4390572"/>
            <a:ext cx="593638" cy="607629"/>
            <a:chOff x="6740482" y="3567996"/>
            <a:chExt cx="593638" cy="607629"/>
          </a:xfrm>
        </p:grpSpPr>
        <p:sp>
          <p:nvSpPr>
            <p:cNvPr id="31"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2"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6</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3" name="组合 32"/>
          <p:cNvGrpSpPr/>
          <p:nvPr/>
        </p:nvGrpSpPr>
        <p:grpSpPr>
          <a:xfrm>
            <a:off x="6572237" y="5096589"/>
            <a:ext cx="593638" cy="607629"/>
            <a:chOff x="6740482" y="3567996"/>
            <a:chExt cx="593638" cy="607629"/>
          </a:xfrm>
        </p:grpSpPr>
        <p:sp>
          <p:nvSpPr>
            <p:cNvPr id="34"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5"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7</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 name="文本框 1"/>
          <p:cNvSpPr txBox="1"/>
          <p:nvPr/>
        </p:nvSpPr>
        <p:spPr>
          <a:xfrm>
            <a:off x="7320915" y="1374775"/>
            <a:ext cx="2803525" cy="521970"/>
          </a:xfrm>
          <a:prstGeom prst="rect">
            <a:avLst/>
          </a:prstGeom>
          <a:noFill/>
        </p:spPr>
        <p:txBody>
          <a:bodyPr wrap="square" rtlCol="0">
            <a:spAutoFit/>
          </a:bodyPr>
          <a:p>
            <a:pPr algn="l"/>
            <a:r>
              <a:rPr lang="zh-CN" altLang="en-US" sz="2800" b="1" dirty="0">
                <a:solidFill>
                  <a:srgbClr val="92D050"/>
                </a:solidFill>
                <a:latin typeface="微软雅黑" panose="020B0503020204020204" pitchFamily="34" charset="-122"/>
                <a:ea typeface="微软雅黑" panose="020B0503020204020204" pitchFamily="34" charset="-122"/>
                <a:sym typeface="+mn-ea"/>
              </a:rPr>
              <a:t>现结</a:t>
            </a:r>
            <a:r>
              <a:rPr lang="en-US" altLang="zh-CN" sz="2800" b="1" dirty="0">
                <a:solidFill>
                  <a:srgbClr val="92D050"/>
                </a:solidFill>
                <a:latin typeface="微软雅黑" panose="020B0503020204020204" pitchFamily="34" charset="-122"/>
                <a:ea typeface="微软雅黑" panose="020B0503020204020204" pitchFamily="34" charset="-122"/>
                <a:sym typeface="+mn-ea"/>
              </a:rPr>
              <a:t>/</a:t>
            </a:r>
            <a:r>
              <a:rPr lang="zh-CN" altLang="en-US" sz="2800" b="1" dirty="0">
                <a:solidFill>
                  <a:srgbClr val="92D050"/>
                </a:solidFill>
                <a:latin typeface="微软雅黑" panose="020B0503020204020204" pitchFamily="34" charset="-122"/>
                <a:ea typeface="微软雅黑" panose="020B0503020204020204" pitchFamily="34" charset="-122"/>
                <a:sym typeface="+mn-ea"/>
              </a:rPr>
              <a:t>月结收款</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7447915" y="2112645"/>
            <a:ext cx="2676525" cy="521970"/>
          </a:xfrm>
          <a:prstGeom prst="rect">
            <a:avLst/>
          </a:prstGeom>
          <a:noFill/>
        </p:spPr>
        <p:txBody>
          <a:bodyPr wrap="square" rtlCol="0">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结算账单</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165975" y="2797810"/>
            <a:ext cx="3514725" cy="521970"/>
          </a:xfrm>
          <a:prstGeom prst="rect">
            <a:avLst/>
          </a:prstGeom>
          <a:noFill/>
        </p:spPr>
        <p:txBody>
          <a:bodyPr wrap="square" rtlCol="0">
            <a:spAutoFit/>
          </a:bodyPr>
          <a:p>
            <a:pPr algn="ctr"/>
            <a:r>
              <a:rPr lang="zh-CN" altLang="en-US" sz="2800" b="1" dirty="0">
                <a:solidFill>
                  <a:srgbClr val="92D050"/>
                </a:solidFill>
                <a:latin typeface="微软雅黑" panose="020B0503020204020204" pitchFamily="34" charset="-122"/>
                <a:ea typeface="微软雅黑" panose="020B0503020204020204" pitchFamily="34" charset="-122"/>
                <a:sym typeface="+mn-ea"/>
              </a:rPr>
              <a:t>月结客户成本核算</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623810" y="3591560"/>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预付款管理</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7623810" y="4432935"/>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预付款查询</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7623810" y="5203825"/>
            <a:ext cx="3738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结算岗位每日工作内容</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6572237" y="5876369"/>
            <a:ext cx="593638" cy="607629"/>
            <a:chOff x="6740482" y="3567996"/>
            <a:chExt cx="593638" cy="607629"/>
          </a:xfrm>
        </p:grpSpPr>
        <p:sp>
          <p:nvSpPr>
            <p:cNvPr id="1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9" name="Text Box 24"/>
            <p:cNvSpPr txBox="1">
              <a:spLocks noChangeArrowheads="1"/>
            </p:cNvSpPr>
            <p:nvPr/>
          </p:nvSpPr>
          <p:spPr bwMode="auto">
            <a:xfrm>
              <a:off x="6809346" y="3675329"/>
              <a:ext cx="485878"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8</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0" name="文本框 19"/>
          <p:cNvSpPr txBox="1"/>
          <p:nvPr/>
        </p:nvSpPr>
        <p:spPr>
          <a:xfrm>
            <a:off x="7518400" y="5876290"/>
            <a:ext cx="4441190" cy="953135"/>
          </a:xfrm>
          <a:prstGeom prst="rect">
            <a:avLst/>
          </a:prstGeom>
          <a:noFill/>
        </p:spPr>
        <p:txBody>
          <a:bodyPr wrap="square" rtlCol="0" anchor="t">
            <a:spAutoFit/>
          </a:bodyPr>
          <a:p>
            <a:r>
              <a:rPr lang="zh-CN" altLang="zh-CN" sz="2800" b="1" dirty="0">
                <a:solidFill>
                  <a:srgbClr val="92D050"/>
                </a:solidFill>
                <a:latin typeface="微软雅黑" panose="020B0503020204020204" pitchFamily="34" charset="-122"/>
                <a:ea typeface="微软雅黑" panose="020B0503020204020204" pitchFamily="34" charset="-122"/>
                <a:sym typeface="+mn-ea"/>
              </a:rPr>
              <a:t>集散点建包费支线费操作费报价维护</a:t>
            </a:r>
            <a:endParaRPr lang="zh-CN" altLang="zh-CN" sz="2800" b="1" dirty="0">
              <a:solidFill>
                <a:srgbClr val="92D05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7755" y="353695"/>
            <a:ext cx="7825740"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客户资料维护</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第一步</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50570" y="1158875"/>
            <a:ext cx="5406390" cy="368300"/>
          </a:xfrm>
          <a:prstGeom prst="rect">
            <a:avLst/>
          </a:prstGeom>
          <a:noFill/>
        </p:spPr>
        <p:txBody>
          <a:bodyPr wrap="none" rtlCol="0" anchor="t">
            <a:spAutoFit/>
          </a:bodyPr>
          <a:p>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基础资料</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客户资料管理</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a:p>
        </p:txBody>
      </p:sp>
      <p:pic>
        <p:nvPicPr>
          <p:cNvPr id="15" name="图片 14"/>
          <p:cNvPicPr>
            <a:picLocks noChangeAspect="1"/>
          </p:cNvPicPr>
          <p:nvPr/>
        </p:nvPicPr>
        <p:blipFill>
          <a:blip r:embed="rId1"/>
          <a:stretch>
            <a:fillRect/>
          </a:stretch>
        </p:blipFill>
        <p:spPr>
          <a:xfrm>
            <a:off x="750570" y="1527175"/>
            <a:ext cx="10058400" cy="47529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947737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客户资料维护</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第二步</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09625" y="1000760"/>
            <a:ext cx="5406390" cy="368300"/>
          </a:xfrm>
          <a:prstGeom prst="rect">
            <a:avLst/>
          </a:prstGeom>
          <a:noFill/>
        </p:spPr>
        <p:txBody>
          <a:bodyPr wrap="none" rtlCol="0" anchor="t">
            <a:spAutoFit/>
          </a:bodyPr>
          <a:p>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基础资料</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客户资料管理</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a:p>
        </p:txBody>
      </p:sp>
      <p:pic>
        <p:nvPicPr>
          <p:cNvPr id="9" name="图片 8" descr="&amp;pfm111&amp;"/>
          <p:cNvPicPr>
            <a:picLocks noChangeAspect="1"/>
          </p:cNvPicPr>
          <p:nvPr/>
        </p:nvPicPr>
        <p:blipFill>
          <a:blip r:embed="rId1">
            <a:extLst>
              <a:ext uri="{BEBA8EAE-BF5A-486C-A8C5-ECC9F3942E4B}">
                <a14:imgProps xmlns:a14="http://schemas.microsoft.com/office/drawing/2010/main">
                  <a14:imgLayer r:embed="rId2"/>
                </a14:imgProps>
              </a:ext>
            </a:extLst>
          </a:blip>
          <a:srcRect/>
          <a:stretch>
            <a:fillRect/>
          </a:stretch>
        </p:blipFill>
        <p:spPr>
          <a:xfrm>
            <a:off x="922020" y="1369060"/>
            <a:ext cx="10354945" cy="45967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客户资料维护</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第三步</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5406390" cy="368300"/>
          </a:xfrm>
          <a:prstGeom prst="rect">
            <a:avLst/>
          </a:prstGeom>
          <a:noFill/>
        </p:spPr>
        <p:txBody>
          <a:bodyPr wrap="none" rtlCol="0" anchor="t">
            <a:spAutoFit/>
          </a:bodyPr>
          <a:p>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基础资料</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客户资料管理</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501650" y="1512570"/>
            <a:ext cx="11011535" cy="4552950"/>
          </a:xfrm>
          <a:prstGeom prst="rect">
            <a:avLst/>
          </a:prstGeom>
        </p:spPr>
      </p:pic>
      <p:sp>
        <p:nvSpPr>
          <p:cNvPr id="7" name="文本框 6"/>
          <p:cNvSpPr txBox="1"/>
          <p:nvPr/>
        </p:nvSpPr>
        <p:spPr>
          <a:xfrm>
            <a:off x="8884920" y="4147185"/>
            <a:ext cx="2748280" cy="737235"/>
          </a:xfrm>
          <a:prstGeom prst="rect">
            <a:avLst/>
          </a:prstGeom>
          <a:noFill/>
        </p:spPr>
        <p:txBody>
          <a:bodyPr wrap="square" rtlCol="0">
            <a:spAutoFit/>
          </a:bodyPr>
          <a:p>
            <a:r>
              <a:rPr lang="zh-CN" altLang="en-US" sz="1400">
                <a:solidFill>
                  <a:srgbClr val="FF0000"/>
                </a:solidFill>
                <a:latin typeface="微软雅黑" panose="020B0503020204020204" pitchFamily="34" charset="-122"/>
                <a:ea typeface="微软雅黑" panose="020B0503020204020204" pitchFamily="34" charset="-122"/>
              </a:rPr>
              <a:t>注意选择报价模式，如果选择了标准报价，那维护的定制报价就取不到值</a:t>
            </a:r>
            <a:endParaRPr lang="zh-CN" altLang="en-US" sz="14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193165" y="1328420"/>
            <a:ext cx="9716770" cy="409257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p>
            <a:pPr indent="0"/>
            <a:r>
              <a:rPr lang="zh-CN" sz="2000" b="1">
                <a:ea typeface="宋体" panose="02010600030101010101" pitchFamily="2" charset="-122"/>
              </a:rPr>
              <a:t>现阶段系统重量的来源主要是四个模块</a:t>
            </a:r>
            <a:r>
              <a:rPr lang="en-US" sz="2000" b="0"/>
              <a:t>1.    </a:t>
            </a:r>
            <a:r>
              <a:rPr lang="zh-CN" sz="2000" b="0">
                <a:ea typeface="宋体" panose="02010600030101010101" pitchFamily="2" charset="-122"/>
              </a:rPr>
              <a:t>订单重量：客户下单重量，通过客户订单推送得出，唯一；</a:t>
            </a:r>
            <a:r>
              <a:rPr lang="en-US" sz="2000" b="0"/>
              <a:t>2.    </a:t>
            </a:r>
            <a:r>
              <a:rPr lang="zh-CN" sz="2000" b="0">
                <a:ea typeface="宋体" panose="02010600030101010101" pitchFamily="2" charset="-122"/>
              </a:rPr>
              <a:t>收件重量：业务员揽件时，用外场</a:t>
            </a:r>
            <a:r>
              <a:rPr lang="en-US" sz="2000" b="0"/>
              <a:t>App</a:t>
            </a:r>
            <a:r>
              <a:rPr lang="zh-CN" sz="2000" b="0">
                <a:ea typeface="宋体" panose="02010600030101010101" pitchFamily="2" charset="-122"/>
              </a:rPr>
              <a:t>做新建运单输入重量客户到网点寄件时，网点直接在</a:t>
            </a:r>
            <a:r>
              <a:rPr lang="en-US" sz="2000" b="0"/>
              <a:t>JMS</a:t>
            </a:r>
            <a:r>
              <a:rPr lang="zh-CN" sz="2000" b="0">
                <a:ea typeface="宋体" panose="02010600030101010101" pitchFamily="2" charset="-122"/>
              </a:rPr>
              <a:t>系统</a:t>
            </a:r>
            <a:r>
              <a:rPr lang="en-US" sz="2000" b="0">
                <a:latin typeface=";face:" charset="0"/>
              </a:rPr>
              <a:t>-</a:t>
            </a:r>
            <a:r>
              <a:rPr lang="zh-CN" sz="2000" b="0">
                <a:ea typeface="宋体" panose="02010600030101010101" pitchFamily="2" charset="-122"/>
              </a:rPr>
              <a:t>网点经营中新建运单输入重量</a:t>
            </a:r>
            <a:r>
              <a:rPr lang="en-US" sz="2000" b="0"/>
              <a:t>3.    </a:t>
            </a:r>
            <a:r>
              <a:rPr lang="zh-CN" sz="2000" b="0">
                <a:ea typeface="宋体" panose="02010600030101010101" pitchFamily="2" charset="-122"/>
              </a:rPr>
              <a:t>入仓重量：取第一转运做扫描之前的网点最后一次扫描时间的入仓重量。即：网点入仓扫描一次更新一次，直到转运做扫描后则不再更新。</a:t>
            </a:r>
            <a:r>
              <a:rPr lang="en-US" sz="2000" b="0"/>
              <a:t>4.    </a:t>
            </a:r>
            <a:r>
              <a:rPr lang="zh-CN" sz="2000" b="0">
                <a:ea typeface="宋体" panose="02010600030101010101" pitchFamily="2" charset="-122"/>
              </a:rPr>
              <a:t>内部计费重量：取第三条入仓重量、第一转运中心的到件、集散称重三者取较大值；</a:t>
            </a:r>
            <a:endParaRPr lang="zh-CN" sz="2000" b="0">
              <a:ea typeface="宋体" panose="02010600030101010101" pitchFamily="2" charset="-122"/>
            </a:endParaRPr>
          </a:p>
          <a:p>
            <a:pPr indent="0"/>
            <a:r>
              <a:rPr lang="en-US" altLang="zh-CN" sz="2000"/>
              <a:t>5</a:t>
            </a:r>
            <a:r>
              <a:rPr lang="zh-CN" altLang="en-US" sz="2000">
                <a:ea typeface="宋体" panose="02010600030101010101" pitchFamily="2" charset="-122"/>
              </a:rPr>
              <a:t>、若在客户资料维护的结算方式是寄付现结，账单取到重量只能是订单重量和收件重量两者的大值，若想取入仓重量或者内部计费重量只能通过手工刷计费重量。</a:t>
            </a:r>
            <a:endParaRPr lang="zh-CN" altLang="en-US" sz="2000">
              <a:ea typeface="宋体" panose="02010600030101010101" pitchFamily="2" charset="-122"/>
            </a:endParaRPr>
          </a:p>
        </p:txBody>
      </p:sp>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系统重量取值逻辑</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07415" y="1493520"/>
            <a:ext cx="10767695" cy="4711700"/>
          </a:xfrm>
          <a:prstGeom prst="rect">
            <a:avLst/>
          </a:prstGeom>
        </p:spPr>
      </p:pic>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客户资料维护第四步</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5406390" cy="368300"/>
          </a:xfrm>
          <a:prstGeom prst="rect">
            <a:avLst/>
          </a:prstGeom>
          <a:noFill/>
        </p:spPr>
        <p:txBody>
          <a:bodyPr wrap="none" rtlCol="0" anchor="t">
            <a:spAutoFit/>
          </a:bodyPr>
          <a:p>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基础资料</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客户资料管理</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结算区域维护</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37820" y="1368425"/>
            <a:ext cx="11516995" cy="4905375"/>
          </a:xfrm>
          <a:prstGeom prst="rect">
            <a:avLst/>
          </a:prstGeom>
        </p:spPr>
      </p:pic>
      <p:sp>
        <p:nvSpPr>
          <p:cNvPr id="5" name="文本框 4"/>
          <p:cNvSpPr txBox="1"/>
          <p:nvPr/>
        </p:nvSpPr>
        <p:spPr>
          <a:xfrm>
            <a:off x="829945" y="1042670"/>
            <a:ext cx="59283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结算区域</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4221480" y="5905500"/>
            <a:ext cx="1783080" cy="368300"/>
          </a:xfrm>
          <a:prstGeom prst="rect">
            <a:avLst/>
          </a:prstGeom>
          <a:noFill/>
        </p:spPr>
        <p:txBody>
          <a:bodyPr wrap="none" rtlCol="0">
            <a:spAutoFit/>
          </a:bodyPr>
          <a:p>
            <a:r>
              <a:rPr lang="zh-CN" altLang="en-US">
                <a:solidFill>
                  <a:srgbClr val="FF0000"/>
                </a:solidFill>
              </a:rPr>
              <a:t>图片为成品展示</a:t>
            </a:r>
            <a:endParaRPr lang="zh-CN" altLang="en-US">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3974465" y="4446905"/>
            <a:ext cx="702310" cy="31623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结算区域维护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新增始发地</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48030" y="1424940"/>
            <a:ext cx="8477250" cy="4600575"/>
          </a:xfrm>
          <a:prstGeom prst="rect">
            <a:avLst/>
          </a:prstGeom>
        </p:spPr>
      </p:pic>
      <p:sp>
        <p:nvSpPr>
          <p:cNvPr id="3" name="文本框 2"/>
          <p:cNvSpPr txBox="1"/>
          <p:nvPr/>
        </p:nvSpPr>
        <p:spPr>
          <a:xfrm>
            <a:off x="9493250" y="3460115"/>
            <a:ext cx="2335530" cy="2030095"/>
          </a:xfrm>
          <a:prstGeom prst="rect">
            <a:avLst/>
          </a:prstGeom>
          <a:noFill/>
        </p:spPr>
        <p:txBody>
          <a:bodyPr wrap="square" rtlCol="0">
            <a:spAutoFit/>
          </a:bodyPr>
          <a:p>
            <a:r>
              <a:rPr lang="zh-CN" altLang="en-US"/>
              <a:t>注意：</a:t>
            </a:r>
            <a:r>
              <a:rPr lang="zh-CN" altLang="en-US" dirty="0">
                <a:solidFill>
                  <a:srgbClr val="FF0000"/>
                </a:solidFill>
                <a:sym typeface="+mn-ea"/>
              </a:rPr>
              <a:t>点击省份的字样，注意不要打勾，省份下面的地区会显示出来，安徽代理区的网点注意，点开之后选择网点所在城市或者县区打勾。</a:t>
            </a:r>
            <a:endParaRPr lang="zh-CN" altLang="en-US"/>
          </a:p>
        </p:txBody>
      </p:sp>
      <p:cxnSp>
        <p:nvCxnSpPr>
          <p:cNvPr id="14" name="直接箭头连接符 13"/>
          <p:cNvCxnSpPr/>
          <p:nvPr/>
        </p:nvCxnSpPr>
        <p:spPr>
          <a:xfrm flipV="1">
            <a:off x="4676775" y="4249420"/>
            <a:ext cx="4816475" cy="32639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文本框 8"/>
          <p:cNvSpPr txBox="1"/>
          <p:nvPr/>
        </p:nvSpPr>
        <p:spPr>
          <a:xfrm>
            <a:off x="829945" y="1042670"/>
            <a:ext cx="59283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结算区域</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05590" y="1762935"/>
            <a:ext cx="5508104" cy="720080"/>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845550" y="1762935"/>
            <a:ext cx="288032" cy="72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44"/>
          <p:cNvSpPr txBox="1"/>
          <p:nvPr/>
        </p:nvSpPr>
        <p:spPr>
          <a:xfrm>
            <a:off x="3997678" y="1871782"/>
            <a:ext cx="1547218" cy="523220"/>
          </a:xfrm>
          <a:prstGeom prst="rect">
            <a:avLst/>
          </a:prstGeom>
          <a:noFill/>
        </p:spPr>
        <p:txBody>
          <a:bodyPr wrap="non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目      录</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868996" y="2670589"/>
            <a:ext cx="1511940" cy="400110"/>
            <a:chOff x="3300972" y="1672358"/>
            <a:chExt cx="1511940" cy="400110"/>
          </a:xfrm>
        </p:grpSpPr>
        <p:sp>
          <p:nvSpPr>
            <p:cNvPr id="26" name="菱形 25"/>
            <p:cNvSpPr/>
            <p:nvPr/>
          </p:nvSpPr>
          <p:spPr>
            <a:xfrm>
              <a:off x="3300972" y="1740613"/>
              <a:ext cx="216024" cy="23282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27" name="TextBox 47"/>
            <p:cNvSpPr txBox="1"/>
            <p:nvPr/>
          </p:nvSpPr>
          <p:spPr>
            <a:xfrm>
              <a:off x="3602324" y="1672358"/>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费用构成</a:t>
              </a:r>
              <a:endParaRPr lang="zh-CN" altLang="en-US" sz="2000"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868996" y="3209815"/>
            <a:ext cx="1511940" cy="400110"/>
            <a:chOff x="3300972" y="1672358"/>
            <a:chExt cx="1511940" cy="400110"/>
          </a:xfrm>
        </p:grpSpPr>
        <p:sp>
          <p:nvSpPr>
            <p:cNvPr id="24" name="菱形 23"/>
            <p:cNvSpPr/>
            <p:nvPr/>
          </p:nvSpPr>
          <p:spPr>
            <a:xfrm>
              <a:off x="3300972" y="1740613"/>
              <a:ext cx="216024" cy="23282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25" name="TextBox 50"/>
            <p:cNvSpPr txBox="1"/>
            <p:nvPr/>
          </p:nvSpPr>
          <p:spPr>
            <a:xfrm>
              <a:off x="3602324" y="1672358"/>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结算模式</a:t>
              </a:r>
              <a:endParaRPr lang="zh-CN" altLang="en-US" sz="2000" b="1"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2868996" y="3749041"/>
            <a:ext cx="1511940" cy="400110"/>
            <a:chOff x="3300972" y="1672358"/>
            <a:chExt cx="1511940" cy="400110"/>
          </a:xfrm>
        </p:grpSpPr>
        <p:sp>
          <p:nvSpPr>
            <p:cNvPr id="22" name="菱形 21"/>
            <p:cNvSpPr/>
            <p:nvPr/>
          </p:nvSpPr>
          <p:spPr>
            <a:xfrm>
              <a:off x="3300972" y="1740613"/>
              <a:ext cx="216024" cy="23282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23" name="TextBox 53"/>
            <p:cNvSpPr txBox="1"/>
            <p:nvPr/>
          </p:nvSpPr>
          <p:spPr>
            <a:xfrm>
              <a:off x="3602324" y="1672358"/>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系统操作</a:t>
              </a:r>
              <a:endParaRPr lang="zh-CN" altLang="en-US" sz="2000" b="1" dirty="0">
                <a:latin typeface="微软雅黑" panose="020B0503020204020204" pitchFamily="34" charset="-122"/>
                <a:ea typeface="微软雅黑" panose="020B0503020204020204" pitchFamily="34" charset="-122"/>
              </a:endParaRPr>
            </a:p>
          </p:txBody>
        </p:sp>
      </p:grpSp>
      <p:sp>
        <p:nvSpPr>
          <p:cNvPr id="28" name="椭圆 27"/>
          <p:cNvSpPr/>
          <p:nvPr/>
        </p:nvSpPr>
        <p:spPr>
          <a:xfrm>
            <a:off x="8444954" y="1760037"/>
            <a:ext cx="856350" cy="856350"/>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3974465" y="4446905"/>
            <a:ext cx="702310" cy="31623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1-7</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结算区域维护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新增目的地</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9493250" y="1610995"/>
            <a:ext cx="2335530" cy="1198880"/>
          </a:xfrm>
          <a:prstGeom prst="rect">
            <a:avLst/>
          </a:prstGeom>
          <a:noFill/>
        </p:spPr>
        <p:txBody>
          <a:bodyPr wrap="square" rtlCol="0">
            <a:spAutoFit/>
          </a:bodyPr>
          <a:p>
            <a:r>
              <a:rPr lang="zh-CN" altLang="en-US"/>
              <a:t>注意：</a:t>
            </a:r>
            <a:r>
              <a:rPr lang="zh-CN" altLang="en-US">
                <a:solidFill>
                  <a:srgbClr val="FF0000"/>
                </a:solidFill>
              </a:rPr>
              <a:t>按照省份维护的在省份前面打勾，按照城市维护的在城市前面打勾</a:t>
            </a:r>
            <a:endParaRPr lang="zh-CN" altLang="en-US">
              <a:solidFill>
                <a:srgbClr val="FF0000"/>
              </a:solidFill>
            </a:endParaRPr>
          </a:p>
        </p:txBody>
      </p:sp>
      <p:pic>
        <p:nvPicPr>
          <p:cNvPr id="5" name="图片 4"/>
          <p:cNvPicPr>
            <a:picLocks noChangeAspect="1"/>
          </p:cNvPicPr>
          <p:nvPr/>
        </p:nvPicPr>
        <p:blipFill>
          <a:blip r:embed="rId1"/>
          <a:stretch>
            <a:fillRect/>
          </a:stretch>
        </p:blipFill>
        <p:spPr>
          <a:xfrm>
            <a:off x="1231900" y="1410970"/>
            <a:ext cx="7653020" cy="4857750"/>
          </a:xfrm>
          <a:prstGeom prst="rect">
            <a:avLst/>
          </a:prstGeom>
        </p:spPr>
      </p:pic>
      <p:sp>
        <p:nvSpPr>
          <p:cNvPr id="6" name="文本框 5"/>
          <p:cNvSpPr txBox="1"/>
          <p:nvPr/>
        </p:nvSpPr>
        <p:spPr>
          <a:xfrm>
            <a:off x="9493250" y="3649345"/>
            <a:ext cx="2335530" cy="922020"/>
          </a:xfrm>
          <a:prstGeom prst="rect">
            <a:avLst/>
          </a:prstGeom>
          <a:noFill/>
        </p:spPr>
        <p:txBody>
          <a:bodyPr wrap="square" rtlCol="0">
            <a:spAutoFit/>
          </a:bodyPr>
          <a:p>
            <a:r>
              <a:rPr lang="zh-CN" altLang="en-US"/>
              <a:t>注意：</a:t>
            </a:r>
            <a:r>
              <a:rPr lang="zh-CN" altLang="en-US">
                <a:solidFill>
                  <a:srgbClr val="FF0000"/>
                </a:solidFill>
              </a:rPr>
              <a:t>正常始发地只需维护一个，目的地根据需要可维护多个</a:t>
            </a:r>
            <a:endParaRPr lang="zh-CN" altLang="en-US">
              <a:solidFill>
                <a:srgbClr val="FF0000"/>
              </a:solidFill>
            </a:endParaRPr>
          </a:p>
        </p:txBody>
      </p:sp>
      <p:sp>
        <p:nvSpPr>
          <p:cNvPr id="9" name="文本框 8"/>
          <p:cNvSpPr txBox="1"/>
          <p:nvPr/>
        </p:nvSpPr>
        <p:spPr>
          <a:xfrm>
            <a:off x="829945" y="1042670"/>
            <a:ext cx="59283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结算区域</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客户运费报价模板</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68427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客户运费报价模板</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900430" y="1561465"/>
            <a:ext cx="8172450" cy="4008755"/>
          </a:xfrm>
          <a:prstGeom prst="rect">
            <a:avLst/>
          </a:prstGeom>
        </p:spPr>
      </p:pic>
      <p:sp>
        <p:nvSpPr>
          <p:cNvPr id="3" name="文本框 2"/>
          <p:cNvSpPr txBox="1"/>
          <p:nvPr/>
        </p:nvSpPr>
        <p:spPr>
          <a:xfrm>
            <a:off x="9482974" y="2965166"/>
            <a:ext cx="2503503" cy="1200329"/>
          </a:xfrm>
          <a:prstGeom prst="rect">
            <a:avLst/>
          </a:prstGeom>
          <a:noFill/>
        </p:spPr>
        <p:txBody>
          <a:bodyPr wrap="square" rtlCol="0">
            <a:spAutoFit/>
          </a:bodyPr>
          <a:p>
            <a:r>
              <a:rPr lang="zh-CN" altLang="en-US" dirty="0">
                <a:solidFill>
                  <a:srgbClr val="FF0000"/>
                </a:solidFill>
              </a:rPr>
              <a:t>左边为维护好的报价模版展示：按公司目前的规则，客户报价可以个性化设置</a:t>
            </a:r>
            <a:endParaRPr lang="zh-CN" altLang="en-US"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客户运费报价模板</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68427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客户运费报价模板</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9690896" y="2312851"/>
            <a:ext cx="2361460" cy="275590"/>
          </a:xfrm>
          <a:prstGeom prst="rect">
            <a:avLst/>
          </a:prstGeom>
          <a:noFill/>
        </p:spPr>
        <p:txBody>
          <a:bodyPr wrap="square" rtlCol="0">
            <a:spAutoFit/>
          </a:bodyPr>
          <a:p>
            <a:r>
              <a:rPr lang="zh-CN" altLang="en-US" sz="1200" dirty="0">
                <a:solidFill>
                  <a:srgbClr val="FF0000"/>
                </a:solidFill>
              </a:rPr>
              <a:t>注意事项：客户分组不要选错。</a:t>
            </a:r>
            <a:endParaRPr lang="zh-CN" altLang="en-US" sz="1200" dirty="0">
              <a:solidFill>
                <a:srgbClr val="FF0000"/>
              </a:solidFill>
            </a:endParaRPr>
          </a:p>
        </p:txBody>
      </p:sp>
      <p:sp>
        <p:nvSpPr>
          <p:cNvPr id="14" name="文本框 13"/>
          <p:cNvSpPr txBox="1"/>
          <p:nvPr/>
        </p:nvSpPr>
        <p:spPr>
          <a:xfrm>
            <a:off x="9690811" y="5089136"/>
            <a:ext cx="2361460" cy="461665"/>
          </a:xfrm>
          <a:prstGeom prst="rect">
            <a:avLst/>
          </a:prstGeom>
          <a:noFill/>
        </p:spPr>
        <p:txBody>
          <a:bodyPr wrap="square" rtlCol="0">
            <a:spAutoFit/>
          </a:bodyPr>
          <a:p>
            <a:r>
              <a:rPr lang="zh-CN" altLang="en-US" sz="1200" dirty="0">
                <a:solidFill>
                  <a:srgbClr val="FF0000"/>
                </a:solidFill>
                <a:highlight>
                  <a:srgbClr val="FFFF00"/>
                </a:highlight>
              </a:rPr>
              <a:t>相关信息选好后，点保存并添加明细，进入下一步。</a:t>
            </a:r>
            <a:endParaRPr lang="zh-CN" altLang="en-US" sz="1200" dirty="0">
              <a:solidFill>
                <a:srgbClr val="FF0000"/>
              </a:solidFill>
              <a:highlight>
                <a:srgbClr val="FFFF00"/>
              </a:highlight>
            </a:endParaRPr>
          </a:p>
        </p:txBody>
      </p:sp>
      <p:pic>
        <p:nvPicPr>
          <p:cNvPr id="2" name="图片 1"/>
          <p:cNvPicPr>
            <a:picLocks noChangeAspect="1"/>
          </p:cNvPicPr>
          <p:nvPr/>
        </p:nvPicPr>
        <p:blipFill>
          <a:blip r:embed="rId1"/>
          <a:stretch>
            <a:fillRect/>
          </a:stretch>
        </p:blipFill>
        <p:spPr>
          <a:xfrm>
            <a:off x="612140" y="1579880"/>
            <a:ext cx="8905875" cy="4610100"/>
          </a:xfrm>
          <a:prstGeom prst="rect">
            <a:avLst/>
          </a:prstGeom>
        </p:spPr>
      </p:pic>
      <p:sp>
        <p:nvSpPr>
          <p:cNvPr id="3" name="文本框 2"/>
          <p:cNvSpPr txBox="1"/>
          <p:nvPr/>
        </p:nvSpPr>
        <p:spPr>
          <a:xfrm>
            <a:off x="9817896" y="2439851"/>
            <a:ext cx="2361460" cy="275590"/>
          </a:xfrm>
          <a:prstGeom prst="rect">
            <a:avLst/>
          </a:prstGeom>
          <a:noFill/>
        </p:spPr>
        <p:txBody>
          <a:bodyPr wrap="square" rtlCol="0">
            <a:spAutoFit/>
          </a:bodyPr>
          <a:p>
            <a:r>
              <a:rPr lang="zh-CN" altLang="en-US" sz="1200" dirty="0">
                <a:solidFill>
                  <a:srgbClr val="FF0000"/>
                </a:solidFill>
              </a:rPr>
              <a:t>注意事项：客户分组不要选错。</a:t>
            </a:r>
            <a:endParaRPr lang="zh-CN" altLang="en-US" sz="1200"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1-10</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客户运费报价模板</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87985" y="1462405"/>
            <a:ext cx="11028045" cy="4360545"/>
          </a:xfrm>
          <a:prstGeom prst="rect">
            <a:avLst/>
          </a:prstGeom>
        </p:spPr>
      </p:pic>
      <p:sp>
        <p:nvSpPr>
          <p:cNvPr id="5" name="文本框 4"/>
          <p:cNvSpPr txBox="1"/>
          <p:nvPr/>
        </p:nvSpPr>
        <p:spPr>
          <a:xfrm>
            <a:off x="829945" y="1042670"/>
            <a:ext cx="68427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客户运费报价模板</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8819515" y="2834640"/>
            <a:ext cx="3194685" cy="13868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1-11</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客户运费报价模板</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87755" y="1418590"/>
            <a:ext cx="8305165" cy="4768215"/>
          </a:xfrm>
          <a:prstGeom prst="rect">
            <a:avLst/>
          </a:prstGeom>
        </p:spPr>
      </p:pic>
      <p:sp>
        <p:nvSpPr>
          <p:cNvPr id="11" name="文本框 10"/>
          <p:cNvSpPr txBox="1"/>
          <p:nvPr/>
        </p:nvSpPr>
        <p:spPr>
          <a:xfrm>
            <a:off x="9690896" y="2312851"/>
            <a:ext cx="2361460" cy="1383665"/>
          </a:xfrm>
          <a:prstGeom prst="rect">
            <a:avLst/>
          </a:prstGeom>
          <a:noFill/>
        </p:spPr>
        <p:txBody>
          <a:bodyPr wrap="square" rtlCol="0">
            <a:spAutoFit/>
          </a:bodyPr>
          <a:p>
            <a:r>
              <a:rPr lang="zh-CN" altLang="en-US" sz="1200" dirty="0">
                <a:solidFill>
                  <a:srgbClr val="FF0000"/>
                </a:solidFill>
              </a:rPr>
              <a:t>注意事项：</a:t>
            </a:r>
            <a:r>
              <a:rPr lang="en-US" altLang="zh-CN" sz="1200" dirty="0">
                <a:solidFill>
                  <a:srgbClr val="FF0000"/>
                </a:solidFill>
              </a:rPr>
              <a:t>1</a:t>
            </a:r>
            <a:r>
              <a:rPr lang="zh-CN" altLang="en-US" sz="1200" dirty="0">
                <a:solidFill>
                  <a:srgbClr val="FF0000"/>
                </a:solidFill>
                <a:ea typeface="宋体" panose="02010600030101010101" pitchFamily="2" charset="-122"/>
              </a:rPr>
              <a:t>、</a:t>
            </a:r>
            <a:r>
              <a:rPr lang="zh-CN" altLang="en-US" sz="1200" dirty="0">
                <a:solidFill>
                  <a:srgbClr val="FF0000"/>
                </a:solidFill>
              </a:rPr>
              <a:t>定期检查报价日期是否过期，过期的报价也不会生效。</a:t>
            </a:r>
            <a:endParaRPr lang="zh-CN" altLang="en-US" sz="1200" dirty="0">
              <a:solidFill>
                <a:srgbClr val="FF0000"/>
              </a:solidFill>
            </a:endParaRPr>
          </a:p>
          <a:p>
            <a:r>
              <a:rPr lang="en-US" altLang="zh-CN" sz="1200" dirty="0">
                <a:solidFill>
                  <a:srgbClr val="FF0000"/>
                </a:solidFill>
              </a:rPr>
              <a:t>2</a:t>
            </a:r>
            <a:r>
              <a:rPr lang="zh-CN" altLang="en-US" sz="1200" dirty="0">
                <a:solidFill>
                  <a:srgbClr val="FF0000"/>
                </a:solidFill>
                <a:ea typeface="宋体" panose="02010600030101010101" pitchFamily="2" charset="-122"/>
              </a:rPr>
              <a:t>、如果报价有效期已到，要维护新的报价，请不要删除已失效的报价，直接新增一个报价，只要确保日期的连续即可。</a:t>
            </a:r>
            <a:endParaRPr lang="zh-CN" altLang="en-US" sz="1200" dirty="0">
              <a:solidFill>
                <a:srgbClr val="FF0000"/>
              </a:solidFill>
              <a:ea typeface="宋体" panose="02010600030101010101" pitchFamily="2" charset="-122"/>
            </a:endParaRPr>
          </a:p>
        </p:txBody>
      </p:sp>
      <p:sp>
        <p:nvSpPr>
          <p:cNvPr id="5" name="文本框 4"/>
          <p:cNvSpPr txBox="1"/>
          <p:nvPr/>
        </p:nvSpPr>
        <p:spPr>
          <a:xfrm>
            <a:off x="829945" y="1042670"/>
            <a:ext cx="68427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客户运费报价模板</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1-12</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客户运费报价模板</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49935" y="1644650"/>
            <a:ext cx="10601960" cy="4305935"/>
          </a:xfrm>
          <a:prstGeom prst="rect">
            <a:avLst/>
          </a:prstGeom>
        </p:spPr>
      </p:pic>
      <p:sp>
        <p:nvSpPr>
          <p:cNvPr id="5" name="文本框 4"/>
          <p:cNvSpPr txBox="1"/>
          <p:nvPr/>
        </p:nvSpPr>
        <p:spPr>
          <a:xfrm>
            <a:off x="829945" y="1042670"/>
            <a:ext cx="68427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客户运费报价模板</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1-13</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客户报价测试</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23545" y="1471930"/>
            <a:ext cx="10857230" cy="4091305"/>
          </a:xfrm>
          <a:prstGeom prst="rect">
            <a:avLst/>
          </a:prstGeom>
        </p:spPr>
      </p:pic>
      <p:sp>
        <p:nvSpPr>
          <p:cNvPr id="5" name="文本框 4"/>
          <p:cNvSpPr txBox="1"/>
          <p:nvPr/>
        </p:nvSpPr>
        <p:spPr>
          <a:xfrm>
            <a:off x="829945" y="1042670"/>
            <a:ext cx="540639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客户报价测试</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一、客户报价维护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总结</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39725" y="981075"/>
            <a:ext cx="4669790" cy="1667510"/>
          </a:xfrm>
          <a:prstGeom prst="rect">
            <a:avLst/>
          </a:prstGeom>
        </p:spPr>
      </p:pic>
      <p:pic>
        <p:nvPicPr>
          <p:cNvPr id="3" name="图片 2"/>
          <p:cNvPicPr>
            <a:picLocks noChangeAspect="1"/>
          </p:cNvPicPr>
          <p:nvPr/>
        </p:nvPicPr>
        <p:blipFill>
          <a:blip r:embed="rId2"/>
          <a:stretch>
            <a:fillRect/>
          </a:stretch>
        </p:blipFill>
        <p:spPr>
          <a:xfrm>
            <a:off x="2186940" y="1927225"/>
            <a:ext cx="4197350" cy="2512695"/>
          </a:xfrm>
          <a:prstGeom prst="rect">
            <a:avLst/>
          </a:prstGeom>
        </p:spPr>
      </p:pic>
      <p:pic>
        <p:nvPicPr>
          <p:cNvPr id="6" name="图片 5"/>
          <p:cNvPicPr>
            <a:picLocks noChangeAspect="1"/>
          </p:cNvPicPr>
          <p:nvPr/>
        </p:nvPicPr>
        <p:blipFill>
          <a:blip r:embed="rId3"/>
          <a:stretch>
            <a:fillRect/>
          </a:stretch>
        </p:blipFill>
        <p:spPr>
          <a:xfrm>
            <a:off x="4145915" y="3055620"/>
            <a:ext cx="3489960" cy="2313305"/>
          </a:xfrm>
          <a:prstGeom prst="rect">
            <a:avLst/>
          </a:prstGeom>
        </p:spPr>
      </p:pic>
      <p:pic>
        <p:nvPicPr>
          <p:cNvPr id="7" name="图片 6"/>
          <p:cNvPicPr>
            <a:picLocks noChangeAspect="1"/>
          </p:cNvPicPr>
          <p:nvPr/>
        </p:nvPicPr>
        <p:blipFill>
          <a:blip r:embed="rId4"/>
          <a:stretch>
            <a:fillRect/>
          </a:stretch>
        </p:blipFill>
        <p:spPr>
          <a:xfrm>
            <a:off x="5763895" y="4017010"/>
            <a:ext cx="3121025" cy="1739265"/>
          </a:xfrm>
          <a:prstGeom prst="rect">
            <a:avLst/>
          </a:prstGeom>
        </p:spPr>
      </p:pic>
      <p:sp>
        <p:nvSpPr>
          <p:cNvPr id="8" name="文本框 7"/>
          <p:cNvSpPr txBox="1"/>
          <p:nvPr/>
        </p:nvSpPr>
        <p:spPr>
          <a:xfrm>
            <a:off x="5316220" y="981075"/>
            <a:ext cx="2558415" cy="3683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rtlCol="0">
            <a:spAutoFit/>
          </a:bodyPr>
          <a:p>
            <a:r>
              <a:rPr lang="zh-CN" altLang="en-US" dirty="0">
                <a:solidFill>
                  <a:srgbClr val="FF0000"/>
                </a:solidFill>
              </a:rPr>
              <a:t>客户报价维护的顺序</a:t>
            </a:r>
            <a:endParaRPr lang="zh-CN" altLang="en-US" dirty="0">
              <a:solidFill>
                <a:srgbClr val="FF0000"/>
              </a:solidFill>
            </a:endParaRPr>
          </a:p>
        </p:txBody>
      </p:sp>
      <p:sp>
        <p:nvSpPr>
          <p:cNvPr id="9" name="文本框 8"/>
          <p:cNvSpPr txBox="1"/>
          <p:nvPr/>
        </p:nvSpPr>
        <p:spPr>
          <a:xfrm>
            <a:off x="8500745" y="1213485"/>
            <a:ext cx="3505200" cy="119888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6"/>
          </a:lnRef>
          <a:fillRef idx="2">
            <a:schemeClr val="accent6"/>
          </a:fillRef>
          <a:effectRef idx="1">
            <a:schemeClr val="accent6"/>
          </a:effectRef>
          <a:fontRef idx="minor">
            <a:schemeClr val="dk1"/>
          </a:fontRef>
        </p:style>
        <p:txBody>
          <a:bodyPr wrap="square" rtlCol="0">
            <a:spAutoFit/>
          </a:bodyPr>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、先维护好客户资料。</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、维护好结算区域。</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、维护好客户运费报价模版。</a:t>
            </a:r>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、客户报价测试</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操作实践：客户报价维护</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小试牛刀</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1835785" y="1581150"/>
            <a:ext cx="6800215" cy="953135"/>
          </a:xfrm>
          <a:prstGeom prst="rect">
            <a:avLst/>
          </a:prstGeom>
          <a:noFill/>
          <a:ln w="9525">
            <a:noFill/>
          </a:ln>
        </p:spPr>
        <p:txBody>
          <a:bodyPr wrap="square">
            <a:spAutoFit/>
          </a:bodyPr>
          <a:p>
            <a:pPr indent="0"/>
            <a:r>
              <a:rPr lang="zh-CN" sz="1400" b="0">
                <a:solidFill>
                  <a:srgbClr val="FF0000"/>
                </a:solidFill>
                <a:latin typeface="Calibri" panose="020F0502020204030204" charset="0"/>
                <a:ea typeface="宋体" panose="02010600030101010101" pitchFamily="2" charset="-122"/>
              </a:rPr>
              <a:t>时间：</a:t>
            </a:r>
            <a:r>
              <a:rPr lang="en-US" sz="1400" b="0">
                <a:solidFill>
                  <a:srgbClr val="FF0000"/>
                </a:solidFill>
                <a:latin typeface="Calibri" panose="020F0502020204030204" charset="0"/>
                <a:ea typeface="宋体" panose="02010600030101010101" pitchFamily="2" charset="-122"/>
                <a:cs typeface="Times New Roman" panose="02020603050405020304" charset="0"/>
              </a:rPr>
              <a:t>20</a:t>
            </a:r>
            <a:r>
              <a:rPr lang="zh-CN" sz="1400" b="0">
                <a:solidFill>
                  <a:srgbClr val="FF0000"/>
                </a:solidFill>
                <a:latin typeface="Calibri" panose="020F0502020204030204" charset="0"/>
                <a:ea typeface="宋体" panose="02010600030101010101" pitchFamily="2" charset="-122"/>
              </a:rPr>
              <a:t>分钟</a:t>
            </a:r>
            <a:endParaRPr lang="zh-CN" sz="1400" b="0">
              <a:solidFill>
                <a:srgbClr val="FF0000"/>
              </a:solidFill>
              <a:latin typeface="Calibri" panose="020F0502020204030204" charset="0"/>
              <a:ea typeface="宋体" panose="02010600030101010101" pitchFamily="2" charset="-122"/>
            </a:endParaRPr>
          </a:p>
          <a:p>
            <a:pPr indent="0"/>
            <a:r>
              <a:rPr lang="zh-CN" sz="1400" b="0">
                <a:latin typeface="Calibri" panose="020F0502020204030204" charset="0"/>
                <a:ea typeface="宋体" panose="02010600030101010101" pitchFamily="2" charset="-122"/>
              </a:rPr>
              <a:t>合肥</a:t>
            </a:r>
            <a:r>
              <a:rPr lang="en-US" sz="1400" b="0">
                <a:latin typeface="Calibri" panose="020F0502020204030204" charset="0"/>
                <a:ea typeface="宋体" panose="02010600030101010101" pitchFamily="2" charset="-122"/>
                <a:cs typeface="Times New Roman" panose="02020603050405020304" charset="0"/>
              </a:rPr>
              <a:t>XX</a:t>
            </a:r>
            <a:r>
              <a:rPr lang="zh-CN" sz="1400" b="0">
                <a:latin typeface="Calibri" panose="020F0502020204030204" charset="0"/>
                <a:ea typeface="宋体" panose="02010600030101010101" pitchFamily="2" charset="-122"/>
              </a:rPr>
              <a:t>网点签订了一个拼多多月结客户，月结客户名称：拼多多</a:t>
            </a:r>
            <a:r>
              <a:rPr lang="en-US" sz="1400" b="0">
                <a:latin typeface="Calibri" panose="020F0502020204030204" charset="0"/>
                <a:ea typeface="宋体" panose="02010600030101010101" pitchFamily="2" charset="-122"/>
              </a:rPr>
              <a:t>XX</a:t>
            </a:r>
            <a:r>
              <a:rPr lang="zh-CN" sz="1400" b="0">
                <a:latin typeface="Calibri" panose="020F0502020204030204" charset="0"/>
                <a:ea typeface="宋体" panose="02010600030101010101" pitchFamily="2" charset="-122"/>
              </a:rPr>
              <a:t>商贸公司，合同有效期</a:t>
            </a:r>
            <a:r>
              <a:rPr lang="en-US" sz="1400" b="0">
                <a:latin typeface="Calibri" panose="020F0502020204030204" charset="0"/>
                <a:ea typeface="宋体" panose="02010600030101010101" pitchFamily="2" charset="-122"/>
              </a:rPr>
              <a:t>2020</a:t>
            </a:r>
            <a:r>
              <a:rPr lang="zh-CN" sz="1400" b="0">
                <a:latin typeface="Calibri" panose="020F0502020204030204" charset="0"/>
                <a:ea typeface="宋体" panose="02010600030101010101" pitchFamily="2" charset="-122"/>
              </a:rPr>
              <a:t>年</a:t>
            </a:r>
            <a:r>
              <a:rPr lang="en-US" sz="1400" b="0">
                <a:latin typeface="Calibri" panose="020F0502020204030204" charset="0"/>
                <a:ea typeface="宋体" panose="02010600030101010101" pitchFamily="2" charset="-122"/>
              </a:rPr>
              <a:t>4</a:t>
            </a:r>
            <a:r>
              <a:rPr lang="zh-CN" sz="1400" b="0">
                <a:latin typeface="Calibri" panose="020F0502020204030204" charset="0"/>
                <a:ea typeface="宋体" panose="02010600030101010101" pitchFamily="2" charset="-122"/>
              </a:rPr>
              <a:t>月</a:t>
            </a:r>
            <a:r>
              <a:rPr lang="en-US" sz="1400" b="0">
                <a:latin typeface="Calibri" panose="020F0502020204030204" charset="0"/>
                <a:ea typeface="宋体" panose="02010600030101010101" pitchFamily="2" charset="-122"/>
              </a:rPr>
              <a:t>22</a:t>
            </a:r>
            <a:r>
              <a:rPr lang="zh-CN" sz="1400" b="0">
                <a:latin typeface="Calibri" panose="020F0502020204030204" charset="0"/>
                <a:ea typeface="宋体" panose="02010600030101010101" pitchFamily="2" charset="-122"/>
              </a:rPr>
              <a:t>日</a:t>
            </a:r>
            <a:r>
              <a:rPr lang="en-US" sz="1400" b="0">
                <a:latin typeface="Calibri" panose="020F0502020204030204" charset="0"/>
                <a:ea typeface="宋体" panose="02010600030101010101" pitchFamily="2" charset="-122"/>
              </a:rPr>
              <a:t>-2020</a:t>
            </a:r>
            <a:r>
              <a:rPr lang="zh-CN" sz="1400" b="0">
                <a:latin typeface="Calibri" panose="020F0502020204030204" charset="0"/>
                <a:ea typeface="宋体" panose="02010600030101010101" pitchFamily="2" charset="-122"/>
              </a:rPr>
              <a:t>年</a:t>
            </a:r>
            <a:r>
              <a:rPr lang="en-US" sz="1400" b="0">
                <a:latin typeface="Calibri" panose="020F0502020204030204" charset="0"/>
                <a:ea typeface="宋体" panose="02010600030101010101" pitchFamily="2" charset="-122"/>
              </a:rPr>
              <a:t>12</a:t>
            </a:r>
            <a:r>
              <a:rPr lang="zh-CN" sz="1400" b="0">
                <a:latin typeface="Calibri" panose="020F0502020204030204" charset="0"/>
                <a:ea typeface="宋体" panose="02010600030101010101" pitchFamily="2" charset="-122"/>
              </a:rPr>
              <a:t>月</a:t>
            </a:r>
            <a:r>
              <a:rPr lang="en-US" sz="1400" b="0">
                <a:latin typeface="Calibri" panose="020F0502020204030204" charset="0"/>
                <a:ea typeface="宋体" panose="02010600030101010101" pitchFamily="2" charset="-122"/>
              </a:rPr>
              <a:t>31</a:t>
            </a:r>
            <a:r>
              <a:rPr lang="zh-CN" sz="1400" b="0">
                <a:latin typeface="Calibri" panose="020F0502020204030204" charset="0"/>
                <a:ea typeface="宋体" panose="02010600030101010101" pitchFamily="2" charset="-122"/>
              </a:rPr>
              <a:t>日，报价如下：</a:t>
            </a:r>
            <a:endParaRPr lang="zh-CN" altLang="en-US" sz="1400"/>
          </a:p>
        </p:txBody>
      </p:sp>
      <p:graphicFrame>
        <p:nvGraphicFramePr>
          <p:cNvPr id="2" name="表格 1"/>
          <p:cNvGraphicFramePr/>
          <p:nvPr>
            <p:custDataLst>
              <p:tags r:id="rId1"/>
            </p:custDataLst>
          </p:nvPr>
        </p:nvGraphicFramePr>
        <p:xfrm>
          <a:off x="1628140" y="3205480"/>
          <a:ext cx="7339965" cy="955040"/>
        </p:xfrm>
        <a:graphic>
          <a:graphicData uri="http://schemas.openxmlformats.org/drawingml/2006/table">
            <a:tbl>
              <a:tblPr firstRow="1" bandRow="1">
                <a:tableStyleId>{5940675A-B579-460E-94D1-54222C63F5DA}</a:tableStyleId>
              </a:tblPr>
              <a:tblGrid>
                <a:gridCol w="1834515"/>
                <a:gridCol w="1833880"/>
                <a:gridCol w="1834515"/>
                <a:gridCol w="1837055"/>
              </a:tblGrid>
              <a:tr h="238760">
                <a:tc>
                  <a:txBody>
                    <a:bodyPr/>
                    <a:p>
                      <a:pPr indent="0" algn="ctr">
                        <a:buNone/>
                      </a:pPr>
                      <a:r>
                        <a:rPr 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始发地</a:t>
                      </a:r>
                      <a:endParaRPr lang="en-US"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目的地</a:t>
                      </a:r>
                      <a:endParaRPr lang="en-US"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0-3kg（含）</a:t>
                      </a:r>
                      <a:endParaRPr lang="en-US"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rPr>
                        <a:t>3kg以上续重</a:t>
                      </a:r>
                      <a:endParaRPr lang="en-US" altLang="en-US" sz="1400" b="1">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876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合肥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合肥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3.5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876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合肥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安徽（除合肥）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876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合肥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江浙沪</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4.5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1717040" y="4506913"/>
            <a:ext cx="5080000" cy="521970"/>
          </a:xfrm>
          <a:prstGeom prst="rect">
            <a:avLst/>
          </a:prstGeom>
          <a:noFill/>
          <a:ln w="9525">
            <a:noFill/>
          </a:ln>
        </p:spPr>
        <p:txBody>
          <a:bodyPr>
            <a:spAutoFit/>
          </a:bodyPr>
          <a:p>
            <a:pPr indent="0"/>
            <a:r>
              <a:rPr lang="zh-CN" sz="1400" b="0">
                <a:solidFill>
                  <a:srgbClr val="FF0000"/>
                </a:solidFill>
                <a:latin typeface="Calibri" panose="020F0502020204030204" charset="0"/>
                <a:ea typeface="宋体" panose="02010600030101010101" pitchFamily="2" charset="-122"/>
              </a:rPr>
              <a:t>大家按照要求维护客户报价，并且报价测试看是否维护正确。</a:t>
            </a:r>
            <a:endParaRPr lang="zh-CN" altLang="en-US" sz="1400" b="0">
              <a:solidFill>
                <a:srgbClr val="FF0000"/>
              </a:solidFill>
              <a:latin typeface="Calibri" panose="020F050202020403020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2"/>
          <p:cNvGrpSpPr/>
          <p:nvPr/>
        </p:nvGrpSpPr>
        <p:grpSpPr>
          <a:xfrm>
            <a:off x="758657" y="-1611891"/>
            <a:ext cx="10471223" cy="4318187"/>
            <a:chOff x="967105" y="-362544"/>
            <a:chExt cx="10471223" cy="4318187"/>
          </a:xfrm>
        </p:grpSpPr>
        <p:sp>
          <p:nvSpPr>
            <p:cNvPr id="17" name="Line 32"/>
            <p:cNvSpPr>
              <a:spLocks noChangeShapeType="1"/>
            </p:cNvSpPr>
            <p:nvPr/>
          </p:nvSpPr>
          <p:spPr bwMode="auto">
            <a:xfrm>
              <a:off x="967105" y="-362544"/>
              <a:ext cx="3898900"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530">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6666744" y="1870387"/>
              <a:ext cx="4771584" cy="2085256"/>
              <a:chOff x="6655911" y="2426059"/>
              <a:chExt cx="4751864" cy="2028822"/>
            </a:xfrm>
          </p:grpSpPr>
          <p:sp>
            <p:nvSpPr>
              <p:cNvPr id="7" name="Rectangle 4"/>
              <p:cNvSpPr>
                <a:spLocks noChangeArrowheads="1"/>
              </p:cNvSpPr>
              <p:nvPr/>
            </p:nvSpPr>
            <p:spPr bwMode="auto">
              <a:xfrm>
                <a:off x="7515225" y="2521308"/>
                <a:ext cx="3892550" cy="8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92D050"/>
                    </a:solidFill>
                    <a:latin typeface="微软雅黑" panose="020B0503020204020204" pitchFamily="34" charset="-122"/>
                    <a:ea typeface="微软雅黑" panose="020B0503020204020204" pitchFamily="34" charset="-122"/>
                    <a:sym typeface="+mn-ea"/>
                  </a:rPr>
                  <a:t>客户报价维护</a:t>
                </a:r>
                <a:endParaRPr lang="zh-CN" altLang="en-US" sz="2800" b="1" dirty="0">
                  <a:solidFill>
                    <a:srgbClr val="92D050"/>
                  </a:solidFill>
                  <a:latin typeface="微软雅黑" panose="020B0503020204020204" pitchFamily="34" charset="-122"/>
                  <a:ea typeface="微软雅黑" panose="020B0503020204020204" pitchFamily="34" charset="-122"/>
                </a:endParaRPr>
              </a:p>
              <a:p>
                <a:endParaRPr lang="zh-CN" altLang="en-US" sz="2800" b="1" dirty="0">
                  <a:solidFill>
                    <a:srgbClr val="92D05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Oval 6"/>
              <p:cNvSpPr>
                <a:spLocks noChangeArrowheads="1"/>
              </p:cNvSpPr>
              <p:nvPr/>
            </p:nvSpPr>
            <p:spPr bwMode="auto">
              <a:xfrm>
                <a:off x="6684010" y="2426059"/>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9" name="Text Box 24"/>
              <p:cNvSpPr txBox="1">
                <a:spLocks noChangeArrowheads="1"/>
              </p:cNvSpPr>
              <p:nvPr/>
            </p:nvSpPr>
            <p:spPr bwMode="auto">
              <a:xfrm>
                <a:off x="6762115" y="2521308"/>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bg1"/>
                    </a:solidFill>
                    <a:ea typeface="微软雅黑" panose="020B0503020204020204" pitchFamily="34" charset="-122"/>
                    <a:sym typeface="Arial" panose="020B0604020202020204" pitchFamily="34" charset="0"/>
                  </a:rPr>
                  <a:t>01</a:t>
                </a:r>
                <a:endParaRPr lang="zh-CN" altLang="zh-CN" sz="2000" b="1" dirty="0">
                  <a:solidFill>
                    <a:schemeClr val="bg1"/>
                  </a:solidFill>
                  <a:ea typeface="微软雅黑" panose="020B0503020204020204" pitchFamily="34" charset="-122"/>
                  <a:sym typeface="Arial" panose="020B0604020202020204" pitchFamily="34" charset="0"/>
                </a:endParaRPr>
              </a:p>
            </p:txBody>
          </p:sp>
          <p:sp>
            <p:nvSpPr>
              <p:cNvPr id="10" name="Oval 6"/>
              <p:cNvSpPr>
                <a:spLocks noChangeArrowheads="1"/>
              </p:cNvSpPr>
              <p:nvPr/>
            </p:nvSpPr>
            <p:spPr bwMode="auto">
              <a:xfrm>
                <a:off x="6655911" y="3159563"/>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1" name="Text Box 24"/>
              <p:cNvSpPr txBox="1">
                <a:spLocks noChangeArrowheads="1"/>
              </p:cNvSpPr>
              <p:nvPr/>
            </p:nvSpPr>
            <p:spPr bwMode="auto">
              <a:xfrm>
                <a:off x="6724491" y="3263984"/>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2</a:t>
                </a:r>
                <a:endParaRPr lang="en-US" altLang="zh-CN" sz="2000" dirty="0">
                  <a:solidFill>
                    <a:schemeClr val="bg1"/>
                  </a:solidFill>
                  <a:ea typeface="微软雅黑" panose="020B0503020204020204" pitchFamily="34" charset="-122"/>
                  <a:sym typeface="Arial" panose="020B0604020202020204" pitchFamily="34" charset="0"/>
                </a:endParaRPr>
              </a:p>
            </p:txBody>
          </p:sp>
          <p:sp>
            <p:nvSpPr>
              <p:cNvPr id="12" name="Oval 6"/>
              <p:cNvSpPr>
                <a:spLocks noChangeArrowheads="1"/>
              </p:cNvSpPr>
              <p:nvPr/>
            </p:nvSpPr>
            <p:spPr bwMode="auto">
              <a:xfrm>
                <a:off x="6684010" y="3863696"/>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3" name="Text Box 24"/>
              <p:cNvSpPr txBox="1">
                <a:spLocks noChangeArrowheads="1"/>
              </p:cNvSpPr>
              <p:nvPr/>
            </p:nvSpPr>
            <p:spPr bwMode="auto">
              <a:xfrm>
                <a:off x="6752590" y="3986460"/>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3</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grpSp>
        <p:nvGrpSpPr>
          <p:cNvPr id="24" name="组合 23"/>
          <p:cNvGrpSpPr/>
          <p:nvPr/>
        </p:nvGrpSpPr>
        <p:grpSpPr>
          <a:xfrm>
            <a:off x="6572559" y="2802914"/>
            <a:ext cx="593638" cy="607629"/>
            <a:chOff x="6740482" y="3567996"/>
            <a:chExt cx="593638" cy="607629"/>
          </a:xfrm>
        </p:grpSpPr>
        <p:sp>
          <p:nvSpPr>
            <p:cNvPr id="25"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4</a:t>
              </a:r>
              <a:endPar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7" name="组合 26"/>
          <p:cNvGrpSpPr/>
          <p:nvPr/>
        </p:nvGrpSpPr>
        <p:grpSpPr>
          <a:xfrm>
            <a:off x="6572237" y="3596743"/>
            <a:ext cx="593638" cy="607629"/>
            <a:chOff x="6740482" y="3567996"/>
            <a:chExt cx="593638" cy="607629"/>
          </a:xfrm>
        </p:grpSpPr>
        <p:sp>
          <p:nvSpPr>
            <p:cNvPr id="2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5</a:t>
              </a:r>
              <a:endPar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0" name="组合 29"/>
          <p:cNvGrpSpPr/>
          <p:nvPr/>
        </p:nvGrpSpPr>
        <p:grpSpPr>
          <a:xfrm>
            <a:off x="6585985" y="4390572"/>
            <a:ext cx="593638" cy="607629"/>
            <a:chOff x="6740482" y="3567996"/>
            <a:chExt cx="593638" cy="607629"/>
          </a:xfrm>
        </p:grpSpPr>
        <p:sp>
          <p:nvSpPr>
            <p:cNvPr id="31"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6</a:t>
              </a:r>
              <a:endPar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3" name="组合 32"/>
          <p:cNvGrpSpPr/>
          <p:nvPr/>
        </p:nvGrpSpPr>
        <p:grpSpPr>
          <a:xfrm>
            <a:off x="6572237" y="5096589"/>
            <a:ext cx="593638" cy="607629"/>
            <a:chOff x="6740482" y="3567996"/>
            <a:chExt cx="593638" cy="607629"/>
          </a:xfrm>
        </p:grpSpPr>
        <p:sp>
          <p:nvSpPr>
            <p:cNvPr id="34"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latin typeface="微软雅黑" panose="020B0503020204020204" pitchFamily="34" charset="-122"/>
                <a:ea typeface="微软雅黑" panose="020B0503020204020204" pitchFamily="34" charset="-122"/>
                <a:sym typeface="Arial" panose="020B0604020202020204" pitchFamily="34" charset="0"/>
              </a:endParaRPr>
            </a:p>
          </p:txBody>
        </p:sp>
        <p:sp>
          <p:nvSpPr>
            <p:cNvPr id="35"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7</a:t>
              </a:r>
              <a:endPar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 name="文本框 1"/>
          <p:cNvSpPr txBox="1"/>
          <p:nvPr/>
        </p:nvSpPr>
        <p:spPr>
          <a:xfrm>
            <a:off x="7320915" y="1374775"/>
            <a:ext cx="2803525" cy="521970"/>
          </a:xfrm>
          <a:prstGeom prst="rect">
            <a:avLst/>
          </a:prstGeom>
          <a:noFill/>
        </p:spPr>
        <p:txBody>
          <a:bodyPr wrap="square" rtlCol="0">
            <a:spAutoFit/>
          </a:bodyPr>
          <a:p>
            <a:pPr algn="l"/>
            <a:r>
              <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现结</a:t>
            </a:r>
            <a:r>
              <a:rPr lang="en-US" altLang="zh-CN"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月结收款</a:t>
            </a:r>
            <a:endPar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7447915" y="2112645"/>
            <a:ext cx="2676525" cy="521970"/>
          </a:xfrm>
          <a:prstGeom prst="rect">
            <a:avLst/>
          </a:prstGeom>
          <a:noFill/>
        </p:spPr>
        <p:txBody>
          <a:bodyPr wrap="square" rtlCol="0">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结算账单</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165975" y="2797810"/>
            <a:ext cx="3514725" cy="521970"/>
          </a:xfrm>
          <a:prstGeom prst="rect">
            <a:avLst/>
          </a:prstGeom>
          <a:noFill/>
        </p:spPr>
        <p:txBody>
          <a:bodyPr wrap="square" rtlCol="0">
            <a:spAutoFit/>
          </a:bodyPr>
          <a:p>
            <a:pPr algn="ctr"/>
            <a:r>
              <a:rPr lang="zh-CN" altLang="en-US" sz="2800" b="1" dirty="0">
                <a:solidFill>
                  <a:srgbClr val="92D050"/>
                </a:solidFill>
                <a:latin typeface="微软雅黑" panose="020B0503020204020204" pitchFamily="34" charset="-122"/>
                <a:ea typeface="微软雅黑" panose="020B0503020204020204" pitchFamily="34" charset="-122"/>
                <a:sym typeface="+mn-ea"/>
              </a:rPr>
              <a:t>月结客户成本核算</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623810" y="3591560"/>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预付款管理</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7623810" y="4432935"/>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预付款查询</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7623810" y="5203825"/>
            <a:ext cx="3738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结算岗位每日工作内容</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6572237" y="5876369"/>
            <a:ext cx="593638" cy="607629"/>
            <a:chOff x="6740482" y="3567996"/>
            <a:chExt cx="593638" cy="607629"/>
          </a:xfrm>
        </p:grpSpPr>
        <p:sp>
          <p:nvSpPr>
            <p:cNvPr id="1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9" name="Text Box 24"/>
            <p:cNvSpPr txBox="1">
              <a:spLocks noChangeArrowheads="1"/>
            </p:cNvSpPr>
            <p:nvPr/>
          </p:nvSpPr>
          <p:spPr bwMode="auto">
            <a:xfrm>
              <a:off x="6809346" y="3675329"/>
              <a:ext cx="485878"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8</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1" name="文本框 20"/>
          <p:cNvSpPr txBox="1"/>
          <p:nvPr/>
        </p:nvSpPr>
        <p:spPr>
          <a:xfrm>
            <a:off x="7518400" y="5876290"/>
            <a:ext cx="4441190" cy="953135"/>
          </a:xfrm>
          <a:prstGeom prst="rect">
            <a:avLst/>
          </a:prstGeom>
          <a:noFill/>
        </p:spPr>
        <p:txBody>
          <a:bodyPr wrap="square" rtlCol="0" anchor="t">
            <a:spAutoFit/>
          </a:bodyPr>
          <a:p>
            <a:r>
              <a:rPr lang="zh-CN" altLang="zh-CN" sz="2800" b="1" dirty="0">
                <a:solidFill>
                  <a:srgbClr val="92D050"/>
                </a:solidFill>
                <a:latin typeface="微软雅黑" panose="020B0503020204020204" pitchFamily="34" charset="-122"/>
                <a:ea typeface="微软雅黑" panose="020B0503020204020204" pitchFamily="34" charset="-122"/>
                <a:sym typeface="+mn-ea"/>
              </a:rPr>
              <a:t>集散点建包费支线费操作费报价维护</a:t>
            </a:r>
            <a:endParaRPr lang="zh-CN" altLang="zh-CN" sz="2800" b="1" dirty="0">
              <a:solidFill>
                <a:srgbClr val="92D05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矩形 6"/>
          <p:cNvSpPr/>
          <p:nvPr/>
        </p:nvSpPr>
        <p:spPr>
          <a:xfrm>
            <a:off x="3205590" y="1762935"/>
            <a:ext cx="5508104" cy="720080"/>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845550" y="1762935"/>
            <a:ext cx="288032" cy="72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44"/>
          <p:cNvSpPr txBox="1"/>
          <p:nvPr/>
        </p:nvSpPr>
        <p:spPr>
          <a:xfrm>
            <a:off x="3997678" y="1871782"/>
            <a:ext cx="1547218" cy="523220"/>
          </a:xfrm>
          <a:prstGeom prst="rect">
            <a:avLst/>
          </a:prstGeom>
          <a:noFill/>
        </p:spPr>
        <p:txBody>
          <a:bodyPr wrap="non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目      录</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868996" y="2670589"/>
            <a:ext cx="1511940" cy="400110"/>
            <a:chOff x="3300972" y="1672358"/>
            <a:chExt cx="1511940" cy="400110"/>
          </a:xfrm>
        </p:grpSpPr>
        <p:sp>
          <p:nvSpPr>
            <p:cNvPr id="26" name="菱形 25"/>
            <p:cNvSpPr/>
            <p:nvPr/>
          </p:nvSpPr>
          <p:spPr>
            <a:xfrm>
              <a:off x="3300972" y="1740613"/>
              <a:ext cx="216024" cy="23282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27" name="TextBox 47"/>
            <p:cNvSpPr txBox="1"/>
            <p:nvPr/>
          </p:nvSpPr>
          <p:spPr>
            <a:xfrm>
              <a:off x="3602324" y="1672358"/>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费用构成</a:t>
              </a:r>
              <a:endParaRPr lang="zh-CN" altLang="en-US" sz="2000"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868996" y="3209815"/>
            <a:ext cx="1511940" cy="400110"/>
            <a:chOff x="3300972" y="1672358"/>
            <a:chExt cx="1511940" cy="400110"/>
          </a:xfrm>
        </p:grpSpPr>
        <p:sp>
          <p:nvSpPr>
            <p:cNvPr id="24" name="菱形 23"/>
            <p:cNvSpPr/>
            <p:nvPr/>
          </p:nvSpPr>
          <p:spPr>
            <a:xfrm>
              <a:off x="3300972" y="1740613"/>
              <a:ext cx="216024" cy="232823"/>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bg1">
                    <a:lumMod val="85000"/>
                  </a:schemeClr>
                </a:solidFill>
                <a:latin typeface="微软雅黑" panose="020B0503020204020204" pitchFamily="34" charset="-122"/>
                <a:ea typeface="微软雅黑" panose="020B0503020204020204" pitchFamily="34" charset="-122"/>
              </a:endParaRPr>
            </a:p>
          </p:txBody>
        </p:sp>
        <p:sp>
          <p:nvSpPr>
            <p:cNvPr id="25" name="TextBox 50"/>
            <p:cNvSpPr txBox="1"/>
            <p:nvPr/>
          </p:nvSpPr>
          <p:spPr>
            <a:xfrm>
              <a:off x="3602324" y="1672358"/>
              <a:ext cx="1210588" cy="400110"/>
            </a:xfrm>
            <a:prstGeom prst="rect">
              <a:avLst/>
            </a:prstGeom>
            <a:noFill/>
          </p:spPr>
          <p:txBody>
            <a:bodyPr wrap="none" rtlCol="0">
              <a:spAutoFit/>
            </a:bodyPr>
            <a:lstStyle/>
            <a:p>
              <a:r>
                <a:rPr lang="zh-CN" altLang="en-US" sz="2000" b="1" dirty="0" smtClean="0">
                  <a:solidFill>
                    <a:schemeClr val="bg1">
                      <a:lumMod val="85000"/>
                    </a:schemeClr>
                  </a:solidFill>
                  <a:latin typeface="微软雅黑" panose="020B0503020204020204" pitchFamily="34" charset="-122"/>
                  <a:ea typeface="微软雅黑" panose="020B0503020204020204" pitchFamily="34" charset="-122"/>
                </a:rPr>
                <a:t>结算模式</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2868996" y="3749041"/>
            <a:ext cx="1511940" cy="400110"/>
            <a:chOff x="3300972" y="1672358"/>
            <a:chExt cx="1511940" cy="400110"/>
          </a:xfrm>
        </p:grpSpPr>
        <p:sp>
          <p:nvSpPr>
            <p:cNvPr id="22" name="菱形 21"/>
            <p:cNvSpPr/>
            <p:nvPr/>
          </p:nvSpPr>
          <p:spPr>
            <a:xfrm>
              <a:off x="3300972" y="1740613"/>
              <a:ext cx="216024" cy="232823"/>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bg1">
                    <a:lumMod val="85000"/>
                  </a:schemeClr>
                </a:solidFill>
                <a:latin typeface="微软雅黑" panose="020B0503020204020204" pitchFamily="34" charset="-122"/>
                <a:ea typeface="微软雅黑" panose="020B0503020204020204" pitchFamily="34" charset="-122"/>
              </a:endParaRPr>
            </a:p>
          </p:txBody>
        </p:sp>
        <p:sp>
          <p:nvSpPr>
            <p:cNvPr id="23" name="TextBox 53"/>
            <p:cNvSpPr txBox="1"/>
            <p:nvPr/>
          </p:nvSpPr>
          <p:spPr>
            <a:xfrm>
              <a:off x="3602324" y="1672358"/>
              <a:ext cx="1210588" cy="400110"/>
            </a:xfrm>
            <a:prstGeom prst="rect">
              <a:avLst/>
            </a:prstGeom>
            <a:noFill/>
          </p:spPr>
          <p:txBody>
            <a:bodyPr wrap="none" rtlCol="0">
              <a:spAutoFit/>
            </a:bodyPr>
            <a:lstStyle/>
            <a:p>
              <a:r>
                <a:rPr lang="zh-CN" altLang="en-US" sz="2000" b="1" dirty="0" smtClean="0">
                  <a:solidFill>
                    <a:schemeClr val="bg1">
                      <a:lumMod val="85000"/>
                    </a:schemeClr>
                  </a:solidFill>
                  <a:latin typeface="微软雅黑" panose="020B0503020204020204" pitchFamily="34" charset="-122"/>
                  <a:ea typeface="微软雅黑" panose="020B0503020204020204" pitchFamily="34" charset="-122"/>
                </a:rPr>
                <a:t>系统操作</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28" name="椭圆 27"/>
          <p:cNvSpPr/>
          <p:nvPr/>
        </p:nvSpPr>
        <p:spPr>
          <a:xfrm>
            <a:off x="8444954" y="1760037"/>
            <a:ext cx="856350" cy="856350"/>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2-1</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、月结账单</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第一步寄件运单审核</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25145" y="1560830"/>
            <a:ext cx="11141075" cy="4597400"/>
          </a:xfrm>
          <a:prstGeom prst="rect">
            <a:avLst/>
          </a:prstGeom>
        </p:spPr>
      </p:pic>
      <p:sp>
        <p:nvSpPr>
          <p:cNvPr id="6" name="文本框 5"/>
          <p:cNvSpPr txBox="1"/>
          <p:nvPr/>
        </p:nvSpPr>
        <p:spPr>
          <a:xfrm>
            <a:off x="829945" y="1042670"/>
            <a:ext cx="442722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运单管理</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寄件运单管理</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2-2</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、月结账单</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第二步月结账单生成</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29945" y="1042670"/>
            <a:ext cx="5441315"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月结管理</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月结账单生成</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29945" y="1410970"/>
            <a:ext cx="10540365" cy="39027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80365" y="1611630"/>
            <a:ext cx="11065510" cy="3635375"/>
          </a:xfrm>
          <a:prstGeom prst="rect">
            <a:avLst/>
          </a:prstGeom>
        </p:spPr>
      </p:pic>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、月结账单</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第三步月结客户月结账单</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29945" y="1042670"/>
            <a:ext cx="5441315"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网点经营</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月结管理</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客户月结账单</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标注 1"/>
          <p:cNvSpPr/>
          <p:nvPr/>
        </p:nvSpPr>
        <p:spPr>
          <a:xfrm>
            <a:off x="4696460" y="1381760"/>
            <a:ext cx="3935095" cy="147764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二、现结</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月结账单</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总结</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4696460" y="1381760"/>
            <a:ext cx="4061460" cy="1476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pPr algn="ctr">
              <a:buClrTx/>
              <a:buSzTx/>
              <a:buFontTx/>
            </a:pPr>
            <a:r>
              <a:rPr lang="zh-CN" altLang="en-US"/>
              <a:t>因网点操作不规范，如未录单，中心未做发件等因素的影响，加上系统功能不完善，现收账单需要从按业务员收款</a:t>
            </a:r>
            <a:r>
              <a:rPr lang="en-US" altLang="zh-CN"/>
              <a:t>/</a:t>
            </a:r>
            <a:r>
              <a:rPr lang="zh-CN" altLang="en-US">
                <a:ea typeface="宋体" panose="02010600030101010101" pitchFamily="2" charset="-122"/>
              </a:rPr>
              <a:t>按单号收款</a:t>
            </a:r>
            <a:r>
              <a:rPr lang="en-US" altLang="zh-CN">
                <a:ea typeface="宋体" panose="02010600030101010101" pitchFamily="2" charset="-122"/>
              </a:rPr>
              <a:t>/</a:t>
            </a:r>
            <a:r>
              <a:rPr lang="zh-CN" altLang="en-US">
                <a:ea typeface="宋体" panose="02010600030101010101" pitchFamily="2" charset="-122"/>
              </a:rPr>
              <a:t>寄件运单管理</a:t>
            </a:r>
            <a:r>
              <a:rPr lang="zh-CN" altLang="en-US"/>
              <a:t>三个方面进行三方核对，找出差异。</a:t>
            </a:r>
            <a:endParaRPr lang="zh-CN" altLang="en-US"/>
          </a:p>
        </p:txBody>
      </p:sp>
      <p:sp>
        <p:nvSpPr>
          <p:cNvPr id="3" name="矩形标注 2"/>
          <p:cNvSpPr/>
          <p:nvPr/>
        </p:nvSpPr>
        <p:spPr>
          <a:xfrm>
            <a:off x="4760595" y="3596640"/>
            <a:ext cx="4124325" cy="183896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目前月结账单的信息量不如寄件运单管理里面导出来的月结账单信息量多，，并且月结账单模块导数据还不成熟，建议目前跟客户对账的清单从寄件运单管理里面导数据。</a:t>
            </a:r>
            <a:endParaRPr lang="zh-CN" altLang="en-US"/>
          </a:p>
        </p:txBody>
      </p:sp>
      <p:sp>
        <p:nvSpPr>
          <p:cNvPr id="5" name="矩形标注 4"/>
          <p:cNvSpPr/>
          <p:nvPr/>
        </p:nvSpPr>
        <p:spPr>
          <a:xfrm>
            <a:off x="1235710" y="1490345"/>
            <a:ext cx="2333625" cy="154241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现结收款注意事项</a:t>
            </a:r>
            <a:endParaRPr lang="zh-CN" altLang="en-US"/>
          </a:p>
        </p:txBody>
      </p:sp>
      <p:sp>
        <p:nvSpPr>
          <p:cNvPr id="6" name="右箭头 5"/>
          <p:cNvSpPr/>
          <p:nvPr/>
        </p:nvSpPr>
        <p:spPr>
          <a:xfrm>
            <a:off x="3872865" y="4423410"/>
            <a:ext cx="771525" cy="26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标注 6"/>
          <p:cNvSpPr/>
          <p:nvPr/>
        </p:nvSpPr>
        <p:spPr>
          <a:xfrm>
            <a:off x="1323975" y="3745230"/>
            <a:ext cx="2333625" cy="154241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月结账单注意事项</a:t>
            </a:r>
            <a:endParaRPr lang="zh-CN" altLang="en-US"/>
          </a:p>
        </p:txBody>
      </p:sp>
      <p:sp>
        <p:nvSpPr>
          <p:cNvPr id="9" name="右箭头 8"/>
          <p:cNvSpPr/>
          <p:nvPr/>
        </p:nvSpPr>
        <p:spPr>
          <a:xfrm>
            <a:off x="3784600" y="2037715"/>
            <a:ext cx="859790" cy="307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2"/>
          <p:cNvGrpSpPr/>
          <p:nvPr/>
        </p:nvGrpSpPr>
        <p:grpSpPr>
          <a:xfrm>
            <a:off x="758657" y="-1611891"/>
            <a:ext cx="10471223" cy="4318187"/>
            <a:chOff x="967105" y="-362544"/>
            <a:chExt cx="10471223" cy="4318187"/>
          </a:xfrm>
        </p:grpSpPr>
        <p:sp>
          <p:nvSpPr>
            <p:cNvPr id="17" name="Line 32"/>
            <p:cNvSpPr>
              <a:spLocks noChangeShapeType="1"/>
            </p:cNvSpPr>
            <p:nvPr/>
          </p:nvSpPr>
          <p:spPr bwMode="auto">
            <a:xfrm>
              <a:off x="967105" y="-362544"/>
              <a:ext cx="3898900"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530">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6666744" y="1870387"/>
              <a:ext cx="4771584" cy="2085256"/>
              <a:chOff x="6655911" y="2426059"/>
              <a:chExt cx="4751864" cy="2028822"/>
            </a:xfrm>
          </p:grpSpPr>
          <p:sp>
            <p:nvSpPr>
              <p:cNvPr id="7" name="Rectangle 4"/>
              <p:cNvSpPr>
                <a:spLocks noChangeArrowheads="1"/>
              </p:cNvSpPr>
              <p:nvPr/>
            </p:nvSpPr>
            <p:spPr bwMode="auto">
              <a:xfrm>
                <a:off x="7515225" y="2521308"/>
                <a:ext cx="3892550" cy="8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92D050"/>
                    </a:solidFill>
                    <a:latin typeface="微软雅黑" panose="020B0503020204020204" pitchFamily="34" charset="-122"/>
                    <a:ea typeface="微软雅黑" panose="020B0503020204020204" pitchFamily="34" charset="-122"/>
                    <a:sym typeface="+mn-ea"/>
                  </a:rPr>
                  <a:t>客户报价维护</a:t>
                </a:r>
                <a:endParaRPr lang="zh-CN" altLang="en-US" sz="2800" b="1" dirty="0">
                  <a:solidFill>
                    <a:srgbClr val="92D050"/>
                  </a:solidFill>
                  <a:latin typeface="微软雅黑" panose="020B0503020204020204" pitchFamily="34" charset="-122"/>
                  <a:ea typeface="微软雅黑" panose="020B0503020204020204" pitchFamily="34" charset="-122"/>
                </a:endParaRPr>
              </a:p>
              <a:p>
                <a:endParaRPr lang="zh-CN" altLang="en-US" sz="2800" b="1" dirty="0">
                  <a:solidFill>
                    <a:srgbClr val="92D05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Oval 6"/>
              <p:cNvSpPr>
                <a:spLocks noChangeArrowheads="1"/>
              </p:cNvSpPr>
              <p:nvPr/>
            </p:nvSpPr>
            <p:spPr bwMode="auto">
              <a:xfrm>
                <a:off x="6684010" y="2426059"/>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9" name="Text Box 24"/>
              <p:cNvSpPr txBox="1">
                <a:spLocks noChangeArrowheads="1"/>
              </p:cNvSpPr>
              <p:nvPr/>
            </p:nvSpPr>
            <p:spPr bwMode="auto">
              <a:xfrm>
                <a:off x="6762115" y="2521308"/>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bg1"/>
                    </a:solidFill>
                    <a:ea typeface="微软雅黑" panose="020B0503020204020204" pitchFamily="34" charset="-122"/>
                    <a:sym typeface="Arial" panose="020B0604020202020204" pitchFamily="34" charset="0"/>
                  </a:rPr>
                  <a:t>01</a:t>
                </a:r>
                <a:endParaRPr lang="zh-CN" altLang="zh-CN" sz="2000" b="1" dirty="0">
                  <a:solidFill>
                    <a:schemeClr val="bg1"/>
                  </a:solidFill>
                  <a:ea typeface="微软雅黑" panose="020B0503020204020204" pitchFamily="34" charset="-122"/>
                  <a:sym typeface="Arial" panose="020B0604020202020204" pitchFamily="34" charset="0"/>
                </a:endParaRPr>
              </a:p>
            </p:txBody>
          </p:sp>
          <p:sp>
            <p:nvSpPr>
              <p:cNvPr id="10" name="Oval 6"/>
              <p:cNvSpPr>
                <a:spLocks noChangeArrowheads="1"/>
              </p:cNvSpPr>
              <p:nvPr/>
            </p:nvSpPr>
            <p:spPr bwMode="auto">
              <a:xfrm>
                <a:off x="6655911" y="3159563"/>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1" name="Text Box 24"/>
              <p:cNvSpPr txBox="1">
                <a:spLocks noChangeArrowheads="1"/>
              </p:cNvSpPr>
              <p:nvPr/>
            </p:nvSpPr>
            <p:spPr bwMode="auto">
              <a:xfrm>
                <a:off x="6724491" y="3263984"/>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2</a:t>
                </a:r>
                <a:endParaRPr lang="en-US" altLang="zh-CN" sz="2000" dirty="0">
                  <a:solidFill>
                    <a:schemeClr val="bg1"/>
                  </a:solidFill>
                  <a:ea typeface="微软雅黑" panose="020B0503020204020204" pitchFamily="34" charset="-122"/>
                  <a:sym typeface="Arial" panose="020B0604020202020204" pitchFamily="34" charset="0"/>
                </a:endParaRPr>
              </a:p>
            </p:txBody>
          </p:sp>
          <p:sp>
            <p:nvSpPr>
              <p:cNvPr id="12" name="Oval 6"/>
              <p:cNvSpPr>
                <a:spLocks noChangeArrowheads="1"/>
              </p:cNvSpPr>
              <p:nvPr/>
            </p:nvSpPr>
            <p:spPr bwMode="auto">
              <a:xfrm>
                <a:off x="6684010" y="3863696"/>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3" name="Text Box 24"/>
              <p:cNvSpPr txBox="1">
                <a:spLocks noChangeArrowheads="1"/>
              </p:cNvSpPr>
              <p:nvPr/>
            </p:nvSpPr>
            <p:spPr bwMode="auto">
              <a:xfrm>
                <a:off x="6752590" y="3986460"/>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3</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grpSp>
        <p:nvGrpSpPr>
          <p:cNvPr id="24" name="组合 23"/>
          <p:cNvGrpSpPr/>
          <p:nvPr/>
        </p:nvGrpSpPr>
        <p:grpSpPr>
          <a:xfrm>
            <a:off x="6572559" y="2802914"/>
            <a:ext cx="593638" cy="607629"/>
            <a:chOff x="6740482" y="3567996"/>
            <a:chExt cx="593638" cy="607629"/>
          </a:xfrm>
        </p:grpSpPr>
        <p:sp>
          <p:nvSpPr>
            <p:cNvPr id="25"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6"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4</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27" name="组合 26"/>
          <p:cNvGrpSpPr/>
          <p:nvPr/>
        </p:nvGrpSpPr>
        <p:grpSpPr>
          <a:xfrm>
            <a:off x="6572237" y="3596743"/>
            <a:ext cx="593638" cy="607629"/>
            <a:chOff x="6740482" y="3567996"/>
            <a:chExt cx="593638" cy="607629"/>
          </a:xfrm>
        </p:grpSpPr>
        <p:sp>
          <p:nvSpPr>
            <p:cNvPr id="2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9"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5</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0" name="组合 29"/>
          <p:cNvGrpSpPr/>
          <p:nvPr/>
        </p:nvGrpSpPr>
        <p:grpSpPr>
          <a:xfrm>
            <a:off x="6585985" y="4390572"/>
            <a:ext cx="593638" cy="607629"/>
            <a:chOff x="6740482" y="3567996"/>
            <a:chExt cx="593638" cy="607629"/>
          </a:xfrm>
        </p:grpSpPr>
        <p:sp>
          <p:nvSpPr>
            <p:cNvPr id="31"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2"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6</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3" name="组合 32"/>
          <p:cNvGrpSpPr/>
          <p:nvPr/>
        </p:nvGrpSpPr>
        <p:grpSpPr>
          <a:xfrm>
            <a:off x="6572237" y="5096589"/>
            <a:ext cx="593638" cy="607629"/>
            <a:chOff x="6740482" y="3567996"/>
            <a:chExt cx="593638" cy="607629"/>
          </a:xfrm>
        </p:grpSpPr>
        <p:sp>
          <p:nvSpPr>
            <p:cNvPr id="34"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5"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7</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 name="文本框 1"/>
          <p:cNvSpPr txBox="1"/>
          <p:nvPr/>
        </p:nvSpPr>
        <p:spPr>
          <a:xfrm>
            <a:off x="7320915" y="1374775"/>
            <a:ext cx="2803525" cy="521970"/>
          </a:xfrm>
          <a:prstGeom prst="rect">
            <a:avLst/>
          </a:prstGeom>
          <a:noFill/>
        </p:spPr>
        <p:txBody>
          <a:bodyPr wrap="square" rtlCol="0">
            <a:spAutoFit/>
          </a:bodyPr>
          <a:p>
            <a:pPr algn="l"/>
            <a:r>
              <a:rPr lang="zh-CN" altLang="en-US" sz="2800" b="1" dirty="0">
                <a:solidFill>
                  <a:srgbClr val="92D050"/>
                </a:solidFill>
                <a:latin typeface="微软雅黑" panose="020B0503020204020204" pitchFamily="34" charset="-122"/>
                <a:ea typeface="微软雅黑" panose="020B0503020204020204" pitchFamily="34" charset="-122"/>
                <a:sym typeface="+mn-ea"/>
              </a:rPr>
              <a:t>现结</a:t>
            </a:r>
            <a:r>
              <a:rPr lang="en-US" altLang="zh-CN" sz="2800" b="1" dirty="0">
                <a:solidFill>
                  <a:srgbClr val="92D050"/>
                </a:solidFill>
                <a:latin typeface="微软雅黑" panose="020B0503020204020204" pitchFamily="34" charset="-122"/>
                <a:ea typeface="微软雅黑" panose="020B0503020204020204" pitchFamily="34" charset="-122"/>
                <a:sym typeface="+mn-ea"/>
              </a:rPr>
              <a:t>/</a:t>
            </a:r>
            <a:r>
              <a:rPr lang="zh-CN" altLang="en-US" sz="2800" b="1" dirty="0">
                <a:solidFill>
                  <a:srgbClr val="92D050"/>
                </a:solidFill>
                <a:latin typeface="微软雅黑" panose="020B0503020204020204" pitchFamily="34" charset="-122"/>
                <a:ea typeface="微软雅黑" panose="020B0503020204020204" pitchFamily="34" charset="-122"/>
                <a:sym typeface="+mn-ea"/>
              </a:rPr>
              <a:t>月结收款</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7447915" y="2112645"/>
            <a:ext cx="2676525" cy="521970"/>
          </a:xfrm>
          <a:prstGeom prst="rect">
            <a:avLst/>
          </a:prstGeom>
          <a:noFill/>
        </p:spPr>
        <p:txBody>
          <a:bodyPr wrap="square" rtlCol="0">
            <a:spAutoFit/>
          </a:bodyPr>
          <a:p>
            <a:r>
              <a:rPr lang="zh-CN" altLang="en-US" sz="2800" b="1" dirty="0">
                <a:solidFill>
                  <a:schemeClr val="tx1"/>
                </a:solidFill>
                <a:latin typeface="微软雅黑" panose="020B0503020204020204" pitchFamily="34" charset="-122"/>
                <a:ea typeface="微软雅黑" panose="020B0503020204020204" pitchFamily="34" charset="-122"/>
                <a:sym typeface="+mn-ea"/>
              </a:rPr>
              <a:t>结算账单</a:t>
            </a: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165975" y="2797810"/>
            <a:ext cx="3514725" cy="521970"/>
          </a:xfrm>
          <a:prstGeom prst="rect">
            <a:avLst/>
          </a:prstGeom>
          <a:noFill/>
        </p:spPr>
        <p:txBody>
          <a:bodyPr wrap="square" rtlCol="0">
            <a:spAutoFit/>
          </a:bodyPr>
          <a:p>
            <a:pPr algn="ctr"/>
            <a:r>
              <a:rPr lang="zh-CN" altLang="en-US" sz="2800" b="1" dirty="0">
                <a:solidFill>
                  <a:srgbClr val="92D050"/>
                </a:solidFill>
                <a:latin typeface="微软雅黑" panose="020B0503020204020204" pitchFamily="34" charset="-122"/>
                <a:ea typeface="微软雅黑" panose="020B0503020204020204" pitchFamily="34" charset="-122"/>
                <a:sym typeface="+mn-ea"/>
              </a:rPr>
              <a:t>月结客户成本核算</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623810" y="3591560"/>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预付款管理</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7623810" y="4432935"/>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预付款查询</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7623810" y="5203825"/>
            <a:ext cx="3738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结算岗位每日工作内容</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6572237" y="5876369"/>
            <a:ext cx="593638" cy="607629"/>
            <a:chOff x="6740482" y="3567996"/>
            <a:chExt cx="593638" cy="607629"/>
          </a:xfrm>
        </p:grpSpPr>
        <p:sp>
          <p:nvSpPr>
            <p:cNvPr id="1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9" name="Text Box 24"/>
            <p:cNvSpPr txBox="1">
              <a:spLocks noChangeArrowheads="1"/>
            </p:cNvSpPr>
            <p:nvPr/>
          </p:nvSpPr>
          <p:spPr bwMode="auto">
            <a:xfrm>
              <a:off x="6809346" y="3675329"/>
              <a:ext cx="485878"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8</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1" name="文本框 20"/>
          <p:cNvSpPr txBox="1"/>
          <p:nvPr/>
        </p:nvSpPr>
        <p:spPr>
          <a:xfrm>
            <a:off x="7518400" y="5876290"/>
            <a:ext cx="4441190" cy="953135"/>
          </a:xfrm>
          <a:prstGeom prst="rect">
            <a:avLst/>
          </a:prstGeom>
          <a:noFill/>
        </p:spPr>
        <p:txBody>
          <a:bodyPr wrap="square" rtlCol="0" anchor="t">
            <a:spAutoFit/>
          </a:bodyPr>
          <a:p>
            <a:r>
              <a:rPr lang="zh-CN" altLang="zh-CN" sz="2800" b="1" dirty="0">
                <a:solidFill>
                  <a:srgbClr val="92D050"/>
                </a:solidFill>
                <a:latin typeface="微软雅黑" panose="020B0503020204020204" pitchFamily="34" charset="-122"/>
                <a:ea typeface="微软雅黑" panose="020B0503020204020204" pitchFamily="34" charset="-122"/>
                <a:sym typeface="+mn-ea"/>
              </a:rPr>
              <a:t>集散点建包费支线费操作费报价维护</a:t>
            </a:r>
            <a:endParaRPr lang="zh-CN" altLang="zh-CN" sz="2800" b="1" dirty="0">
              <a:solidFill>
                <a:srgbClr val="92D05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829945" y="1042670"/>
            <a:ext cx="657987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结算账单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中转费</a:t>
            </a:r>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操作费</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派件费</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到付款账单</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3-1</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、结算账单</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6410" y="1479550"/>
            <a:ext cx="11635740" cy="38989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3020060" y="2536825"/>
            <a:ext cx="3857625" cy="381000"/>
          </a:xfrm>
          <a:prstGeom prst="rect">
            <a:avLst/>
          </a:prstGeom>
        </p:spPr>
      </p:pic>
      <p:sp>
        <p:nvSpPr>
          <p:cNvPr id="11" name="文本框 10"/>
          <p:cNvSpPr txBox="1"/>
          <p:nvPr/>
        </p:nvSpPr>
        <p:spPr>
          <a:xfrm>
            <a:off x="829945" y="1042670"/>
            <a:ext cx="657987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结算账单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中转费</a:t>
            </a:r>
            <a:r>
              <a:rPr 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操作费</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派件费</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到付款账单</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文本框 11"/>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、结算账单</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001395" y="1503045"/>
            <a:ext cx="9497060" cy="4608830"/>
          </a:xfrm>
          <a:prstGeom prst="rect">
            <a:avLst/>
          </a:prstGeom>
        </p:spPr>
      </p:pic>
      <p:sp>
        <p:nvSpPr>
          <p:cNvPr id="4" name="文本框 3"/>
          <p:cNvSpPr txBox="1"/>
          <p:nvPr/>
        </p:nvSpPr>
        <p:spPr>
          <a:xfrm>
            <a:off x="7043863" y="1884085"/>
            <a:ext cx="4909351" cy="1198880"/>
          </a:xfrm>
          <a:prstGeom prst="rect">
            <a:avLst/>
          </a:prstGeom>
          <a:noFill/>
        </p:spPr>
        <p:txBody>
          <a:bodyPr wrap="square" rtlCol="0">
            <a:spAutoFit/>
          </a:bodyPr>
          <a:p>
            <a:r>
              <a:rPr lang="zh-CN" altLang="en-US" dirty="0">
                <a:solidFill>
                  <a:srgbClr val="FF0000"/>
                </a:solidFill>
              </a:rPr>
              <a:t>我们目前的结算账单页面。主要检查中转费、操作费、派件费、到付款、中心代建包费，退转件费账单几个费用项目。主要检查重量为</a:t>
            </a:r>
            <a:r>
              <a:rPr lang="en-US" altLang="zh-CN" dirty="0">
                <a:solidFill>
                  <a:srgbClr val="FF0000"/>
                </a:solidFill>
              </a:rPr>
              <a:t>0</a:t>
            </a:r>
            <a:r>
              <a:rPr lang="zh-CN" altLang="en-US" dirty="0">
                <a:solidFill>
                  <a:srgbClr val="FF0000"/>
                </a:solidFill>
              </a:rPr>
              <a:t>、费用为</a:t>
            </a:r>
            <a:r>
              <a:rPr lang="en-US" altLang="zh-CN" dirty="0">
                <a:solidFill>
                  <a:srgbClr val="FF0000"/>
                </a:solidFill>
              </a:rPr>
              <a:t>0</a:t>
            </a:r>
            <a:r>
              <a:rPr lang="zh-CN" altLang="en-US" dirty="0">
                <a:solidFill>
                  <a:srgbClr val="FF0000"/>
                </a:solidFill>
              </a:rPr>
              <a:t>、上一站为空、下一站为空的情况。</a:t>
            </a:r>
            <a:endParaRPr lang="zh-CN" altLang="en-US" dirty="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3-4</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、结算账单</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异常查询</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482725" y="1263650"/>
            <a:ext cx="9268460" cy="5539105"/>
          </a:xfrm>
          <a:prstGeom prst="rect">
            <a:avLst/>
          </a:prstGeom>
          <a:noFill/>
        </p:spPr>
        <p:txBody>
          <a:bodyPr wrap="square" rtlCol="0">
            <a:spAutoFit/>
          </a:bodyPr>
          <a:p>
            <a:r>
              <a:rPr lang="zh-CN" altLang="en-US" sz="2400">
                <a:solidFill>
                  <a:schemeClr val="tx1"/>
                </a:solidFill>
                <a:effectLst>
                  <a:outerShdw blurRad="38100" dist="19050" dir="2700000" algn="tl" rotWithShape="0">
                    <a:schemeClr val="dk1">
                      <a:alpha val="40000"/>
                    </a:schemeClr>
                  </a:outerShdw>
                </a:effectLst>
              </a:rPr>
              <a:t>费用为</a:t>
            </a:r>
            <a:r>
              <a:rPr lang="en-US" altLang="zh-CN" sz="2400">
                <a:solidFill>
                  <a:schemeClr val="tx1"/>
                </a:solidFill>
                <a:effectLst>
                  <a:outerShdw blurRad="38100" dist="19050" dir="2700000" algn="tl" rotWithShape="0">
                    <a:schemeClr val="dk1">
                      <a:alpha val="40000"/>
                    </a:schemeClr>
                  </a:outerShdw>
                </a:effectLst>
              </a:rPr>
              <a:t>0</a:t>
            </a:r>
            <a:r>
              <a:rPr lang="zh-CN" altLang="en-US" sz="2400">
                <a:solidFill>
                  <a:schemeClr val="tx1"/>
                </a:solidFill>
                <a:effectLst>
                  <a:outerShdw blurRad="38100" dist="19050" dir="2700000" algn="tl" rotWithShape="0">
                    <a:schemeClr val="dk1">
                      <a:alpha val="40000"/>
                    </a:schemeClr>
                  </a:outerShdw>
                </a:effectLst>
                <a:ea typeface="宋体" panose="02010600030101010101" pitchFamily="2" charset="-122"/>
              </a:rPr>
              <a:t>异常分析：</a:t>
            </a:r>
            <a:endParaRPr lang="zh-CN" altLang="en-US" sz="2400">
              <a:solidFill>
                <a:schemeClr val="tx1"/>
              </a:solidFill>
              <a:effectLst>
                <a:outerShdw blurRad="38100" dist="19050" dir="2700000" algn="tl" rotWithShape="0">
                  <a:schemeClr val="dk1">
                    <a:alpha val="40000"/>
                  </a:schemeClr>
                </a:outerShdw>
              </a:effectLst>
              <a:ea typeface="宋体" panose="02010600030101010101" pitchFamily="2" charset="-122"/>
            </a:endParaRPr>
          </a:p>
          <a:p>
            <a:br>
              <a:rPr lang="zh-CN" altLang="en-US">
                <a:ea typeface="宋体" panose="02010600030101010101" pitchFamily="2" charset="-122"/>
              </a:rPr>
            </a:br>
            <a:r>
              <a:rPr lang="en-US" altLang="zh-CN" sz="2400">
                <a:ea typeface="宋体" panose="02010600030101010101" pitchFamily="2" charset="-122"/>
              </a:rPr>
              <a:t>1</a:t>
            </a:r>
            <a:r>
              <a:rPr lang="zh-CN" altLang="en-US" sz="2400">
                <a:ea typeface="宋体" panose="02010600030101010101" pitchFamily="2" charset="-122"/>
              </a:rPr>
              <a:t>、像同城中转费为</a:t>
            </a:r>
            <a:r>
              <a:rPr lang="en-US" altLang="zh-CN" sz="2400">
                <a:ea typeface="宋体" panose="02010600030101010101" pitchFamily="2" charset="-122"/>
              </a:rPr>
              <a:t>0</a:t>
            </a:r>
            <a:r>
              <a:rPr lang="zh-CN" altLang="en-US" sz="2400">
                <a:ea typeface="宋体" panose="02010600030101010101" pitchFamily="2" charset="-122"/>
              </a:rPr>
              <a:t>，省内</a:t>
            </a:r>
            <a:r>
              <a:rPr lang="en-US" altLang="zh-CN" sz="2400">
                <a:ea typeface="宋体" panose="02010600030101010101" pitchFamily="2" charset="-122"/>
              </a:rPr>
              <a:t>3kg</a:t>
            </a:r>
            <a:r>
              <a:rPr lang="zh-CN" altLang="en-US" sz="2400">
                <a:ea typeface="宋体" panose="02010600030101010101" pitchFamily="2" charset="-122"/>
              </a:rPr>
              <a:t>以内中心应付派费账单为</a:t>
            </a:r>
            <a:r>
              <a:rPr lang="en-US" altLang="zh-CN" sz="2400">
                <a:ea typeface="宋体" panose="02010600030101010101" pitchFamily="2" charset="-122"/>
              </a:rPr>
              <a:t>0</a:t>
            </a:r>
            <a:r>
              <a:rPr lang="zh-CN" altLang="en-US" sz="2400">
                <a:ea typeface="宋体" panose="02010600030101010101" pitchFamily="2" charset="-122"/>
              </a:rPr>
              <a:t>，属于正常报价和省内派件政策。</a:t>
            </a:r>
            <a:endParaRPr lang="zh-CN" altLang="en-US" sz="2400">
              <a:ea typeface="宋体" panose="02010600030101010101" pitchFamily="2" charset="-122"/>
            </a:endParaRPr>
          </a:p>
          <a:p>
            <a:endParaRPr lang="zh-CN" altLang="en-US" sz="2400">
              <a:ea typeface="宋体" panose="02010600030101010101" pitchFamily="2" charset="-122"/>
            </a:endParaRPr>
          </a:p>
          <a:p>
            <a:r>
              <a:rPr lang="en-US" altLang="zh-CN" sz="2400">
                <a:ea typeface="宋体" panose="02010600030101010101" pitchFamily="2" charset="-122"/>
              </a:rPr>
              <a:t>2</a:t>
            </a:r>
            <a:r>
              <a:rPr lang="zh-CN" altLang="en-US" sz="2400">
                <a:ea typeface="宋体" panose="02010600030101010101" pitchFamily="2" charset="-122"/>
              </a:rPr>
              <a:t>、如果路由跟踪中此单未操作揽收和入仓，那寄件网点就会为</a:t>
            </a:r>
            <a:r>
              <a:rPr lang="en-US" altLang="zh-CN" sz="2400">
                <a:ea typeface="宋体" panose="02010600030101010101" pitchFamily="2" charset="-122"/>
              </a:rPr>
              <a:t>0</a:t>
            </a:r>
            <a:r>
              <a:rPr lang="zh-CN" altLang="en-US" sz="2400">
                <a:ea typeface="宋体" panose="02010600030101010101" pitchFamily="2" charset="-122"/>
              </a:rPr>
              <a:t>，费用账单就出不来，这种操作已经有考核，把这种异常数据及时报上来。</a:t>
            </a:r>
            <a:endParaRPr lang="zh-CN" altLang="en-US" sz="2400">
              <a:ea typeface="宋体" panose="02010600030101010101" pitchFamily="2" charset="-122"/>
            </a:endParaRPr>
          </a:p>
          <a:p>
            <a:endParaRPr lang="zh-CN" altLang="en-US" sz="2400">
              <a:ea typeface="宋体" panose="02010600030101010101" pitchFamily="2" charset="-122"/>
            </a:endParaRPr>
          </a:p>
          <a:p>
            <a:r>
              <a:rPr lang="en-US" altLang="zh-CN" sz="2400">
                <a:ea typeface="宋体" panose="02010600030101010101" pitchFamily="2" charset="-122"/>
              </a:rPr>
              <a:t>3</a:t>
            </a:r>
            <a:r>
              <a:rPr lang="zh-CN" altLang="en-US" sz="2400">
                <a:ea typeface="宋体" panose="02010600030101010101" pitchFamily="2" charset="-122"/>
              </a:rPr>
              <a:t>、操作一切正常的，费用为</a:t>
            </a:r>
            <a:r>
              <a:rPr lang="en-US" altLang="zh-CN" sz="2400">
                <a:ea typeface="宋体" panose="02010600030101010101" pitchFamily="2" charset="-122"/>
              </a:rPr>
              <a:t>0</a:t>
            </a:r>
            <a:r>
              <a:rPr lang="zh-CN" altLang="en-US" sz="2400">
                <a:ea typeface="宋体" panose="02010600030101010101" pitchFamily="2" charset="-122"/>
              </a:rPr>
              <a:t>，就是系统问题导致，有时候通过重算可以刷出来。</a:t>
            </a:r>
            <a:endParaRPr lang="zh-CN" altLang="en-US" sz="2400">
              <a:ea typeface="宋体" panose="02010600030101010101" pitchFamily="2" charset="-122"/>
            </a:endParaRPr>
          </a:p>
          <a:p>
            <a:endParaRPr lang="zh-CN" altLang="en-US" sz="2400">
              <a:ea typeface="宋体" panose="02010600030101010101" pitchFamily="2" charset="-122"/>
            </a:endParaRPr>
          </a:p>
          <a:p>
            <a:r>
              <a:rPr lang="zh-CN" altLang="en-US" sz="2400">
                <a:solidFill>
                  <a:schemeClr val="tx1"/>
                </a:solidFill>
                <a:effectLst>
                  <a:outerShdw blurRad="38100" dist="19050" dir="2700000" algn="tl" rotWithShape="0">
                    <a:schemeClr val="dk1">
                      <a:alpha val="40000"/>
                    </a:schemeClr>
                  </a:outerShdw>
                </a:effectLst>
                <a:ea typeface="宋体" panose="02010600030101010101" pitchFamily="2" charset="-122"/>
              </a:rPr>
              <a:t>综上，大家检查异常数据必须要积极，每天都要报各自的异常数据表给我。</a:t>
            </a:r>
            <a:br>
              <a:rPr lang="zh-CN" altLang="en-US" sz="2400">
                <a:solidFill>
                  <a:schemeClr val="tx1"/>
                </a:solidFill>
                <a:effectLst>
                  <a:outerShdw blurRad="38100" dist="19050" dir="2700000" algn="tl" rotWithShape="0">
                    <a:schemeClr val="dk1">
                      <a:alpha val="40000"/>
                    </a:schemeClr>
                  </a:outerShdw>
                </a:effectLst>
                <a:ea typeface="宋体" panose="02010600030101010101" pitchFamily="2" charset="-122"/>
              </a:rPr>
            </a:br>
            <a:endParaRPr lang="zh-CN" altLang="en-US" sz="2400">
              <a:solidFill>
                <a:schemeClr val="tx1"/>
              </a:solidFill>
              <a:effectLst>
                <a:outerShdw blurRad="38100" dist="19050" dir="2700000" algn="tl" rotWithShape="0">
                  <a:schemeClr val="dk1">
                    <a:alpha val="40000"/>
                  </a:schemeClr>
                </a:outerShdw>
              </a:effectLst>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3-5</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、结算账单</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异常查询</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路由查询</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29945" y="1042670"/>
            <a:ext cx="4984115"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操作平台</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快件查询</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快件跟踪</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粘贴单号</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005205" y="1410970"/>
            <a:ext cx="7420610" cy="4744085"/>
          </a:xfrm>
          <a:prstGeom prst="rect">
            <a:avLst/>
          </a:prstGeom>
        </p:spPr>
      </p:pic>
      <p:sp>
        <p:nvSpPr>
          <p:cNvPr id="10" name="文本框 9"/>
          <p:cNvSpPr txBox="1"/>
          <p:nvPr/>
        </p:nvSpPr>
        <p:spPr>
          <a:xfrm rot="10800000" flipV="1">
            <a:off x="8602980" y="1496695"/>
            <a:ext cx="3406775" cy="1014730"/>
          </a:xfrm>
          <a:prstGeom prst="rect">
            <a:avLst/>
          </a:prstGeom>
          <a:noFill/>
        </p:spPr>
        <p:txBody>
          <a:bodyPr wrap="square" rtlCol="0">
            <a:spAutoFit/>
          </a:bodyPr>
          <a:p>
            <a:r>
              <a:rPr lang="zh-CN" sz="2000" b="1" dirty="0">
                <a:solidFill>
                  <a:srgbClr val="FF0000"/>
                </a:solidFill>
                <a:ea typeface="宋体" panose="02010600030101010101" pitchFamily="2" charset="-122"/>
              </a:rPr>
              <a:t>若未揽收未入仓属于异常操作，会导致账单包括寄件运单管理里面都无此单。</a:t>
            </a:r>
            <a:endParaRPr lang="zh-CN" sz="2000" b="1" dirty="0">
              <a:solidFill>
                <a:srgbClr val="FF0000"/>
              </a:solidFill>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2"/>
          <p:cNvGrpSpPr/>
          <p:nvPr/>
        </p:nvGrpSpPr>
        <p:grpSpPr>
          <a:xfrm>
            <a:off x="758657" y="-1611891"/>
            <a:ext cx="10471223" cy="4318187"/>
            <a:chOff x="967105" y="-362544"/>
            <a:chExt cx="10471223" cy="4318187"/>
          </a:xfrm>
        </p:grpSpPr>
        <p:sp>
          <p:nvSpPr>
            <p:cNvPr id="17" name="Line 32"/>
            <p:cNvSpPr>
              <a:spLocks noChangeShapeType="1"/>
            </p:cNvSpPr>
            <p:nvPr/>
          </p:nvSpPr>
          <p:spPr bwMode="auto">
            <a:xfrm>
              <a:off x="967105" y="-362544"/>
              <a:ext cx="3898900"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530">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6666744" y="1870387"/>
              <a:ext cx="4771584" cy="2085256"/>
              <a:chOff x="6655911" y="2426059"/>
              <a:chExt cx="4751864" cy="2028822"/>
            </a:xfrm>
          </p:grpSpPr>
          <p:sp>
            <p:nvSpPr>
              <p:cNvPr id="7" name="Rectangle 4"/>
              <p:cNvSpPr>
                <a:spLocks noChangeArrowheads="1"/>
              </p:cNvSpPr>
              <p:nvPr/>
            </p:nvSpPr>
            <p:spPr bwMode="auto">
              <a:xfrm>
                <a:off x="7515225" y="2521308"/>
                <a:ext cx="3892550" cy="8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92D050"/>
                    </a:solidFill>
                    <a:latin typeface="微软雅黑" panose="020B0503020204020204" pitchFamily="34" charset="-122"/>
                    <a:ea typeface="微软雅黑" panose="020B0503020204020204" pitchFamily="34" charset="-122"/>
                    <a:sym typeface="+mn-ea"/>
                  </a:rPr>
                  <a:t>客户报价维护</a:t>
                </a:r>
                <a:endParaRPr lang="zh-CN" altLang="en-US" sz="2800" b="1" dirty="0">
                  <a:solidFill>
                    <a:srgbClr val="92D050"/>
                  </a:solidFill>
                  <a:latin typeface="微软雅黑" panose="020B0503020204020204" pitchFamily="34" charset="-122"/>
                  <a:ea typeface="微软雅黑" panose="020B0503020204020204" pitchFamily="34" charset="-122"/>
                </a:endParaRPr>
              </a:p>
              <a:p>
                <a:endParaRPr lang="zh-CN" altLang="en-US" sz="2800" b="1" dirty="0">
                  <a:solidFill>
                    <a:srgbClr val="92D05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Oval 6"/>
              <p:cNvSpPr>
                <a:spLocks noChangeArrowheads="1"/>
              </p:cNvSpPr>
              <p:nvPr/>
            </p:nvSpPr>
            <p:spPr bwMode="auto">
              <a:xfrm>
                <a:off x="6684010" y="2426059"/>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9" name="Text Box 24"/>
              <p:cNvSpPr txBox="1">
                <a:spLocks noChangeArrowheads="1"/>
              </p:cNvSpPr>
              <p:nvPr/>
            </p:nvSpPr>
            <p:spPr bwMode="auto">
              <a:xfrm>
                <a:off x="6762115" y="2521308"/>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bg1"/>
                    </a:solidFill>
                    <a:ea typeface="微软雅黑" panose="020B0503020204020204" pitchFamily="34" charset="-122"/>
                    <a:sym typeface="Arial" panose="020B0604020202020204" pitchFamily="34" charset="0"/>
                  </a:rPr>
                  <a:t>01</a:t>
                </a:r>
                <a:endParaRPr lang="zh-CN" altLang="zh-CN" sz="2000" b="1" dirty="0">
                  <a:solidFill>
                    <a:schemeClr val="bg1"/>
                  </a:solidFill>
                  <a:ea typeface="微软雅黑" panose="020B0503020204020204" pitchFamily="34" charset="-122"/>
                  <a:sym typeface="Arial" panose="020B0604020202020204" pitchFamily="34" charset="0"/>
                </a:endParaRPr>
              </a:p>
            </p:txBody>
          </p:sp>
          <p:sp>
            <p:nvSpPr>
              <p:cNvPr id="10" name="Oval 6"/>
              <p:cNvSpPr>
                <a:spLocks noChangeArrowheads="1"/>
              </p:cNvSpPr>
              <p:nvPr/>
            </p:nvSpPr>
            <p:spPr bwMode="auto">
              <a:xfrm>
                <a:off x="6655911" y="3159563"/>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1" name="Text Box 24"/>
              <p:cNvSpPr txBox="1">
                <a:spLocks noChangeArrowheads="1"/>
              </p:cNvSpPr>
              <p:nvPr/>
            </p:nvSpPr>
            <p:spPr bwMode="auto">
              <a:xfrm>
                <a:off x="6724491" y="3263984"/>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2</a:t>
                </a:r>
                <a:endParaRPr lang="en-US" altLang="zh-CN" sz="2000" dirty="0">
                  <a:solidFill>
                    <a:schemeClr val="bg1"/>
                  </a:solidFill>
                  <a:ea typeface="微软雅黑" panose="020B0503020204020204" pitchFamily="34" charset="-122"/>
                  <a:sym typeface="Arial" panose="020B0604020202020204" pitchFamily="34" charset="0"/>
                </a:endParaRPr>
              </a:p>
            </p:txBody>
          </p:sp>
          <p:sp>
            <p:nvSpPr>
              <p:cNvPr id="12" name="Oval 6"/>
              <p:cNvSpPr>
                <a:spLocks noChangeArrowheads="1"/>
              </p:cNvSpPr>
              <p:nvPr/>
            </p:nvSpPr>
            <p:spPr bwMode="auto">
              <a:xfrm>
                <a:off x="6684010" y="3863696"/>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3" name="Text Box 24"/>
              <p:cNvSpPr txBox="1">
                <a:spLocks noChangeArrowheads="1"/>
              </p:cNvSpPr>
              <p:nvPr/>
            </p:nvSpPr>
            <p:spPr bwMode="auto">
              <a:xfrm>
                <a:off x="6752590" y="3986460"/>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3</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grpSp>
        <p:nvGrpSpPr>
          <p:cNvPr id="24" name="组合 23"/>
          <p:cNvGrpSpPr/>
          <p:nvPr/>
        </p:nvGrpSpPr>
        <p:grpSpPr>
          <a:xfrm>
            <a:off x="6572559" y="2802914"/>
            <a:ext cx="593638" cy="607629"/>
            <a:chOff x="6740482" y="3567996"/>
            <a:chExt cx="593638" cy="607629"/>
          </a:xfrm>
        </p:grpSpPr>
        <p:sp>
          <p:nvSpPr>
            <p:cNvPr id="25"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6"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4</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27" name="组合 26"/>
          <p:cNvGrpSpPr/>
          <p:nvPr/>
        </p:nvGrpSpPr>
        <p:grpSpPr>
          <a:xfrm>
            <a:off x="6572237" y="3596743"/>
            <a:ext cx="593638" cy="607629"/>
            <a:chOff x="6740482" y="3567996"/>
            <a:chExt cx="593638" cy="607629"/>
          </a:xfrm>
        </p:grpSpPr>
        <p:sp>
          <p:nvSpPr>
            <p:cNvPr id="2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9"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5</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0" name="组合 29"/>
          <p:cNvGrpSpPr/>
          <p:nvPr/>
        </p:nvGrpSpPr>
        <p:grpSpPr>
          <a:xfrm>
            <a:off x="6585985" y="4390572"/>
            <a:ext cx="593638" cy="607629"/>
            <a:chOff x="6740482" y="3567996"/>
            <a:chExt cx="593638" cy="607629"/>
          </a:xfrm>
        </p:grpSpPr>
        <p:sp>
          <p:nvSpPr>
            <p:cNvPr id="31"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2"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6</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3" name="组合 32"/>
          <p:cNvGrpSpPr/>
          <p:nvPr/>
        </p:nvGrpSpPr>
        <p:grpSpPr>
          <a:xfrm>
            <a:off x="6572237" y="5096589"/>
            <a:ext cx="593638" cy="607629"/>
            <a:chOff x="6740482" y="3567996"/>
            <a:chExt cx="593638" cy="607629"/>
          </a:xfrm>
        </p:grpSpPr>
        <p:sp>
          <p:nvSpPr>
            <p:cNvPr id="34"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5"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7</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 name="文本框 1"/>
          <p:cNvSpPr txBox="1"/>
          <p:nvPr/>
        </p:nvSpPr>
        <p:spPr>
          <a:xfrm>
            <a:off x="7320915" y="1374775"/>
            <a:ext cx="2803525" cy="521970"/>
          </a:xfrm>
          <a:prstGeom prst="rect">
            <a:avLst/>
          </a:prstGeom>
          <a:noFill/>
        </p:spPr>
        <p:txBody>
          <a:bodyPr wrap="square" rtlCol="0">
            <a:spAutoFit/>
          </a:bodyPr>
          <a:p>
            <a:pPr algn="l"/>
            <a:r>
              <a:rPr lang="zh-CN" altLang="en-US" sz="2800" b="1" dirty="0">
                <a:solidFill>
                  <a:srgbClr val="92D050"/>
                </a:solidFill>
                <a:latin typeface="微软雅黑" panose="020B0503020204020204" pitchFamily="34" charset="-122"/>
                <a:ea typeface="微软雅黑" panose="020B0503020204020204" pitchFamily="34" charset="-122"/>
                <a:sym typeface="+mn-ea"/>
              </a:rPr>
              <a:t>现结</a:t>
            </a:r>
            <a:r>
              <a:rPr lang="en-US" altLang="zh-CN" sz="2800" b="1" dirty="0">
                <a:solidFill>
                  <a:srgbClr val="92D050"/>
                </a:solidFill>
                <a:latin typeface="微软雅黑" panose="020B0503020204020204" pitchFamily="34" charset="-122"/>
                <a:ea typeface="微软雅黑" panose="020B0503020204020204" pitchFamily="34" charset="-122"/>
                <a:sym typeface="+mn-ea"/>
              </a:rPr>
              <a:t>/</a:t>
            </a:r>
            <a:r>
              <a:rPr lang="zh-CN" altLang="en-US" sz="2800" b="1" dirty="0">
                <a:solidFill>
                  <a:srgbClr val="92D050"/>
                </a:solidFill>
                <a:latin typeface="微软雅黑" panose="020B0503020204020204" pitchFamily="34" charset="-122"/>
                <a:ea typeface="微软雅黑" panose="020B0503020204020204" pitchFamily="34" charset="-122"/>
                <a:sym typeface="+mn-ea"/>
              </a:rPr>
              <a:t>月结收款</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7447915" y="2112645"/>
            <a:ext cx="2676525" cy="521970"/>
          </a:xfrm>
          <a:prstGeom prst="rect">
            <a:avLst/>
          </a:prstGeom>
          <a:noFill/>
        </p:spPr>
        <p:txBody>
          <a:bodyPr wrap="square" rtlCol="0">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结算账单</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165975" y="2797810"/>
            <a:ext cx="3514725" cy="521970"/>
          </a:xfrm>
          <a:prstGeom prst="rect">
            <a:avLst/>
          </a:prstGeom>
          <a:noFill/>
        </p:spPr>
        <p:txBody>
          <a:bodyPr wrap="square" rtlCol="0">
            <a:spAutoFit/>
          </a:bodyPr>
          <a:p>
            <a:pPr algn="ctr"/>
            <a:r>
              <a:rPr lang="zh-CN" altLang="en-US" sz="2800" b="1" dirty="0">
                <a:solidFill>
                  <a:schemeClr val="tx1"/>
                </a:solidFill>
                <a:latin typeface="微软雅黑" panose="020B0503020204020204" pitchFamily="34" charset="-122"/>
                <a:ea typeface="微软雅黑" panose="020B0503020204020204" pitchFamily="34" charset="-122"/>
                <a:sym typeface="+mn-ea"/>
              </a:rPr>
              <a:t>月结客户成本核算</a:t>
            </a: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623810" y="3591560"/>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预付款管理</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7623810" y="4432935"/>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预付款查询</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7623810" y="5203825"/>
            <a:ext cx="3738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结算岗位每日工作内容</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6572237" y="5876369"/>
            <a:ext cx="593638" cy="607629"/>
            <a:chOff x="6740482" y="3567996"/>
            <a:chExt cx="593638" cy="607629"/>
          </a:xfrm>
        </p:grpSpPr>
        <p:sp>
          <p:nvSpPr>
            <p:cNvPr id="1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9" name="Text Box 24"/>
            <p:cNvSpPr txBox="1">
              <a:spLocks noChangeArrowheads="1"/>
            </p:cNvSpPr>
            <p:nvPr/>
          </p:nvSpPr>
          <p:spPr bwMode="auto">
            <a:xfrm>
              <a:off x="6809346" y="3675329"/>
              <a:ext cx="485878"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8</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1" name="文本框 20"/>
          <p:cNvSpPr txBox="1"/>
          <p:nvPr/>
        </p:nvSpPr>
        <p:spPr>
          <a:xfrm>
            <a:off x="7518400" y="5876290"/>
            <a:ext cx="4441190" cy="953135"/>
          </a:xfrm>
          <a:prstGeom prst="rect">
            <a:avLst/>
          </a:prstGeom>
          <a:noFill/>
        </p:spPr>
        <p:txBody>
          <a:bodyPr wrap="square" rtlCol="0" anchor="t">
            <a:spAutoFit/>
          </a:bodyPr>
          <a:p>
            <a:r>
              <a:rPr lang="zh-CN" altLang="zh-CN" sz="2800" b="1" dirty="0">
                <a:solidFill>
                  <a:srgbClr val="92D050"/>
                </a:solidFill>
                <a:latin typeface="微软雅黑" panose="020B0503020204020204" pitchFamily="34" charset="-122"/>
                <a:ea typeface="微软雅黑" panose="020B0503020204020204" pitchFamily="34" charset="-122"/>
                <a:sym typeface="+mn-ea"/>
              </a:rPr>
              <a:t>集散点建包费支线费操作费报价维护</a:t>
            </a:r>
            <a:endParaRPr lang="zh-CN" altLang="zh-CN" sz="2800" b="1" dirty="0">
              <a:solidFill>
                <a:srgbClr val="92D05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363894"/>
            <a:ext cx="10515600" cy="571014"/>
          </a:xfrm>
        </p:spPr>
        <p:txBody>
          <a:bodyPr>
            <a:normAutofit/>
          </a:bodyPr>
          <a:lstStyle/>
          <a:p>
            <a:r>
              <a:rPr kumimoji="1" lang="zh-CN" altLang="en-US" sz="2800" b="1" dirty="0" smtClean="0">
                <a:solidFill>
                  <a:srgbClr val="DD2625"/>
                </a:solidFill>
                <a:latin typeface="黑体" panose="02010609060101010101" charset="-122"/>
                <a:ea typeface="黑体" panose="02010609060101010101" charset="-122"/>
                <a:cs typeface="黑体" panose="02010609060101010101" charset="-122"/>
              </a:rPr>
              <a:t>费用构成</a:t>
            </a:r>
            <a:r>
              <a:rPr kumimoji="1" lang="en-US" altLang="zh-CN" sz="2800" b="1" dirty="0" smtClean="0">
                <a:solidFill>
                  <a:srgbClr val="DD2625"/>
                </a:solidFill>
                <a:latin typeface="黑体" panose="02010609060101010101" charset="-122"/>
                <a:ea typeface="黑体" panose="02010609060101010101" charset="-122"/>
                <a:cs typeface="黑体" panose="02010609060101010101" charset="-122"/>
              </a:rPr>
              <a:t>--</a:t>
            </a:r>
            <a:r>
              <a:rPr kumimoji="1" lang="zh-CN" altLang="en-US" sz="2800" b="1" dirty="0">
                <a:solidFill>
                  <a:srgbClr val="DD2625"/>
                </a:solidFill>
                <a:latin typeface="黑体" panose="02010609060101010101" charset="-122"/>
                <a:ea typeface="黑体" panose="02010609060101010101" charset="-122"/>
                <a:cs typeface="黑体" panose="02010609060101010101" charset="-122"/>
              </a:rPr>
              <a:t>入网</a:t>
            </a:r>
            <a:r>
              <a:rPr kumimoji="1" lang="zh-CN" altLang="en-US" sz="2800" b="1" dirty="0" smtClean="0">
                <a:solidFill>
                  <a:srgbClr val="DD2625"/>
                </a:solidFill>
                <a:latin typeface="黑体" panose="02010609060101010101" charset="-122"/>
                <a:ea typeface="黑体" panose="02010609060101010101" charset="-122"/>
                <a:cs typeface="黑体" panose="02010609060101010101" charset="-122"/>
              </a:rPr>
              <a:t>缴纳</a:t>
            </a:r>
            <a:endParaRPr kumimoji="1" lang="zh-CN" altLang="en-US" sz="2800" b="1" dirty="0">
              <a:solidFill>
                <a:srgbClr val="DD2625"/>
              </a:solidFill>
              <a:latin typeface="黑体" panose="02010609060101010101" charset="-122"/>
              <a:ea typeface="黑体" panose="02010609060101010101" charset="-122"/>
              <a:cs typeface="黑体" panose="02010609060101010101" charset="-122"/>
            </a:endParaRPr>
          </a:p>
        </p:txBody>
      </p:sp>
      <p:graphicFrame>
        <p:nvGraphicFramePr>
          <p:cNvPr id="4" name="表格 3"/>
          <p:cNvGraphicFramePr>
            <a:graphicFrameLocks noGrp="1"/>
          </p:cNvGraphicFramePr>
          <p:nvPr/>
        </p:nvGraphicFramePr>
        <p:xfrm>
          <a:off x="385483" y="1146649"/>
          <a:ext cx="11609291" cy="4312274"/>
        </p:xfrm>
        <a:graphic>
          <a:graphicData uri="http://schemas.openxmlformats.org/drawingml/2006/table">
            <a:tbl>
              <a:tblPr>
                <a:tableStyleId>{BDBED569-4797-4DF1-A0F4-6AAB3CD982D8}</a:tableStyleId>
              </a:tblPr>
              <a:tblGrid>
                <a:gridCol w="797858"/>
                <a:gridCol w="954741"/>
                <a:gridCol w="995083"/>
                <a:gridCol w="941294"/>
                <a:gridCol w="2675965"/>
                <a:gridCol w="995082"/>
                <a:gridCol w="1075765"/>
                <a:gridCol w="927847"/>
                <a:gridCol w="2245656"/>
              </a:tblGrid>
              <a:tr h="479775">
                <a:tc rowSpan="2">
                  <a:txBody>
                    <a:bodyPr/>
                    <a:lstStyle/>
                    <a:p>
                      <a:pPr algn="ctr" fontAlgn="ctr"/>
                      <a:r>
                        <a:rPr lang="zh-CN" altLang="en-US" sz="1600" u="none" strike="noStrike" dirty="0" smtClean="0">
                          <a:effectLst/>
                        </a:rPr>
                        <a:t>网点类型</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00B0F0"/>
                      </a:solidFill>
                      <a:prstDash val="solid"/>
                      <a:round/>
                      <a:headEnd type="none" w="med" len="med"/>
                      <a:tailEnd type="none" w="med" len="med"/>
                    </a:lnL>
                    <a:lnT w="19050" cap="flat" cmpd="sng" algn="ctr">
                      <a:solidFill>
                        <a:srgbClr val="00B0F0"/>
                      </a:solidFill>
                      <a:prstDash val="solid"/>
                      <a:round/>
                      <a:headEnd type="none" w="med" len="med"/>
                      <a:tailEnd type="none" w="med" len="med"/>
                    </a:lnT>
                    <a:solidFill>
                      <a:schemeClr val="accent4">
                        <a:lumMod val="20000"/>
                        <a:lumOff val="80000"/>
                      </a:schemeClr>
                    </a:solidFill>
                  </a:tcPr>
                </a:tc>
                <a:tc gridSpan="2">
                  <a:txBody>
                    <a:bodyPr/>
                    <a:lstStyle/>
                    <a:p>
                      <a:pPr algn="ctr" fontAlgn="ctr"/>
                      <a:r>
                        <a:rPr lang="zh-CN" altLang="en-US" sz="1600" b="1" u="none" strike="noStrike" dirty="0">
                          <a:effectLst/>
                        </a:rPr>
                        <a:t>网络建设费</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T w="19050" cap="flat" cmpd="sng" algn="ctr">
                      <a:solidFill>
                        <a:srgbClr val="00B0F0"/>
                      </a:solidFill>
                      <a:prstDash val="solid"/>
                      <a:round/>
                      <a:headEnd type="none" w="med" len="med"/>
                      <a:tailEnd type="none" w="med" len="med"/>
                    </a:lnT>
                  </a:tcPr>
                </a:tc>
                <a:tc hMerge="1">
                  <a:tcPr/>
                </a:tc>
                <a:tc gridSpan="2">
                  <a:txBody>
                    <a:bodyPr/>
                    <a:lstStyle/>
                    <a:p>
                      <a:pPr algn="ctr" fontAlgn="ctr"/>
                      <a:r>
                        <a:rPr lang="zh-CN" altLang="en-US" sz="1600" b="1" u="none" strike="noStrike" dirty="0">
                          <a:effectLst/>
                        </a:rPr>
                        <a:t>风险保证金</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T w="19050" cap="flat" cmpd="sng" algn="ctr">
                      <a:solidFill>
                        <a:srgbClr val="00B0F0"/>
                      </a:solidFill>
                      <a:prstDash val="solid"/>
                      <a:round/>
                      <a:headEnd type="none" w="med" len="med"/>
                      <a:tailEnd type="none" w="med" len="med"/>
                    </a:lnT>
                    <a:solidFill>
                      <a:schemeClr val="accent4">
                        <a:lumMod val="20000"/>
                        <a:lumOff val="80000"/>
                      </a:schemeClr>
                    </a:solidFill>
                  </a:tcPr>
                </a:tc>
                <a:tc hMerge="1">
                  <a:tcPr/>
                </a:tc>
                <a:tc gridSpan="2">
                  <a:txBody>
                    <a:bodyPr/>
                    <a:lstStyle/>
                    <a:p>
                      <a:pPr algn="ctr" fontAlgn="ctr"/>
                      <a:r>
                        <a:rPr lang="zh-CN" altLang="en-US" sz="1600" b="1" u="none" strike="noStrike" dirty="0">
                          <a:effectLst/>
                        </a:rPr>
                        <a:t>装修保证金</a:t>
                      </a:r>
                      <a:br>
                        <a:rPr lang="zh-CN" altLang="en-US" sz="1600" b="1" u="none" strike="noStrike" dirty="0">
                          <a:effectLst/>
                        </a:rPr>
                      </a:br>
                      <a:r>
                        <a:rPr lang="zh-CN" altLang="en-US" sz="1600" b="1" u="none" strike="noStrike" dirty="0">
                          <a:effectLst/>
                        </a:rPr>
                        <a:t>（一次）</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T w="19050" cap="flat" cmpd="sng" algn="ctr">
                      <a:solidFill>
                        <a:srgbClr val="00B0F0"/>
                      </a:solidFill>
                      <a:prstDash val="solid"/>
                      <a:round/>
                      <a:headEnd type="none" w="med" len="med"/>
                      <a:tailEnd type="none" w="med" len="med"/>
                    </a:lnT>
                  </a:tcPr>
                </a:tc>
                <a:tc hMerge="1">
                  <a:tcPr/>
                </a:tc>
                <a:tc gridSpan="2">
                  <a:txBody>
                    <a:bodyPr/>
                    <a:lstStyle/>
                    <a:p>
                      <a:pPr algn="ctr" fontAlgn="ctr"/>
                      <a:r>
                        <a:rPr lang="zh-CN" altLang="en-US" sz="1600" b="1" u="none" strike="noStrike" dirty="0">
                          <a:effectLst/>
                        </a:rPr>
                        <a:t>系统使用费</a:t>
                      </a:r>
                      <a:br>
                        <a:rPr lang="zh-CN" altLang="en-US" sz="1600" b="1" u="none" strike="noStrike" dirty="0">
                          <a:effectLst/>
                        </a:rPr>
                      </a:br>
                      <a:r>
                        <a:rPr lang="zh-CN" altLang="en-US" sz="1600" b="1" u="none" strike="noStrike" dirty="0">
                          <a:effectLst/>
                        </a:rPr>
                        <a:t>（月）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R w="19050" cap="flat" cmpd="sng" algn="ctr">
                      <a:solidFill>
                        <a:srgbClr val="00B0F0"/>
                      </a:solidFill>
                      <a:prstDash val="solid"/>
                      <a:round/>
                      <a:headEnd type="none" w="med" len="med"/>
                      <a:tailEnd type="none" w="med" len="med"/>
                    </a:lnR>
                    <a:lnT w="19050" cap="flat" cmpd="sng" algn="ctr">
                      <a:solidFill>
                        <a:srgbClr val="00B0F0"/>
                      </a:solidFill>
                      <a:prstDash val="solid"/>
                      <a:round/>
                      <a:headEnd type="none" w="med" len="med"/>
                      <a:tailEnd type="none" w="med" len="med"/>
                    </a:lnT>
                    <a:solidFill>
                      <a:schemeClr val="accent4">
                        <a:lumMod val="20000"/>
                        <a:lumOff val="80000"/>
                      </a:schemeClr>
                    </a:solidFill>
                  </a:tcPr>
                </a:tc>
                <a:tc hMerge="1">
                  <a:tcPr/>
                </a:tc>
              </a:tr>
              <a:tr h="244483">
                <a:tc vMerge="1">
                  <a:tcPr/>
                </a:tc>
                <a:tc>
                  <a:txBody>
                    <a:bodyPr/>
                    <a:lstStyle/>
                    <a:p>
                      <a:pPr algn="ctr" fontAlgn="ctr"/>
                      <a:r>
                        <a:rPr lang="zh-CN" altLang="en-US" sz="1600" u="none" strike="noStrike" dirty="0">
                          <a:effectLst/>
                        </a:rPr>
                        <a:t>金额</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说明</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金额</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4">
                        <a:lumMod val="20000"/>
                        <a:lumOff val="80000"/>
                      </a:schemeClr>
                    </a:solidFill>
                  </a:tcPr>
                </a:tc>
                <a:tc>
                  <a:txBody>
                    <a:bodyPr/>
                    <a:lstStyle/>
                    <a:p>
                      <a:pPr algn="ctr" fontAlgn="ctr"/>
                      <a:r>
                        <a:rPr lang="zh-CN" altLang="en-US" sz="1600" u="none" strike="noStrike" dirty="0">
                          <a:effectLst/>
                        </a:rPr>
                        <a:t>说明</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4">
                        <a:lumMod val="20000"/>
                        <a:lumOff val="80000"/>
                      </a:schemeClr>
                    </a:solidFill>
                  </a:tcPr>
                </a:tc>
                <a:tc>
                  <a:txBody>
                    <a:bodyPr/>
                    <a:lstStyle/>
                    <a:p>
                      <a:pPr algn="ctr" fontAlgn="ctr"/>
                      <a:r>
                        <a:rPr lang="zh-CN" altLang="en-US" sz="1600" u="none" strike="noStrike" dirty="0">
                          <a:effectLst/>
                        </a:rPr>
                        <a:t>金额</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说明</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金额</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4">
                        <a:lumMod val="20000"/>
                        <a:lumOff val="80000"/>
                      </a:schemeClr>
                    </a:solidFill>
                  </a:tcPr>
                </a:tc>
                <a:tc>
                  <a:txBody>
                    <a:bodyPr/>
                    <a:lstStyle/>
                    <a:p>
                      <a:pPr algn="ctr" fontAlgn="ctr"/>
                      <a:r>
                        <a:rPr lang="zh-CN" altLang="en-US" sz="1600" u="none" strike="noStrike" dirty="0">
                          <a:effectLst/>
                        </a:rPr>
                        <a:t>说明</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R w="19050" cap="flat" cmpd="sng" algn="ctr">
                      <a:solidFill>
                        <a:srgbClr val="00B0F0"/>
                      </a:solidFill>
                      <a:prstDash val="solid"/>
                      <a:round/>
                      <a:headEnd type="none" w="med" len="med"/>
                      <a:tailEnd type="none" w="med" len="med"/>
                    </a:lnR>
                    <a:solidFill>
                      <a:schemeClr val="accent4">
                        <a:lumMod val="20000"/>
                        <a:lumOff val="80000"/>
                      </a:schemeClr>
                    </a:solidFill>
                  </a:tcPr>
                </a:tc>
              </a:tr>
              <a:tr h="1688310">
                <a:tc>
                  <a:txBody>
                    <a:bodyPr/>
                    <a:lstStyle/>
                    <a:p>
                      <a:pPr algn="ctr" fontAlgn="ctr"/>
                      <a:r>
                        <a:rPr lang="zh-CN" altLang="en-US" sz="1600" u="none" strike="noStrike" dirty="0" smtClean="0">
                          <a:effectLst/>
                        </a:rPr>
                        <a:t>一级加盟商网点</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00B0F0"/>
                      </a:solid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1600" u="none" strike="noStrike" dirty="0">
                          <a:effectLst/>
                        </a:rPr>
                        <a:t>10000</a:t>
                      </a:r>
                      <a:r>
                        <a:rPr lang="zh-CN" altLang="en-US" sz="1600" u="none" strike="noStrike" dirty="0">
                          <a:effectLst/>
                        </a:rPr>
                        <a:t>元</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dirty="0">
                          <a:effectLst/>
                        </a:rPr>
                        <a:t>不退</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600" u="none" strike="noStrike" dirty="0">
                          <a:effectLst/>
                        </a:rPr>
                        <a:t>10000</a:t>
                      </a:r>
                      <a:r>
                        <a:rPr lang="zh-CN" altLang="en-US" sz="1600" u="none" strike="noStrike" dirty="0">
                          <a:effectLst/>
                        </a:rPr>
                        <a:t>元</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4">
                        <a:lumMod val="20000"/>
                        <a:lumOff val="80000"/>
                      </a:schemeClr>
                    </a:solidFill>
                  </a:tcPr>
                </a:tc>
                <a:tc rowSpan="2">
                  <a:txBody>
                    <a:bodyPr/>
                    <a:lstStyle/>
                    <a:p>
                      <a:pPr algn="l" fontAlgn="ctr"/>
                      <a:r>
                        <a:rPr lang="zh-CN" altLang="en-US" sz="1600" u="none" strike="noStrike" dirty="0" smtClean="0">
                          <a:effectLst/>
                        </a:rPr>
                        <a:t>如果一级，二级网点退网时</a:t>
                      </a:r>
                      <a:endParaRPr lang="en-US" altLang="zh-CN" sz="1600" u="none" strike="noStrike" dirty="0" smtClean="0">
                        <a:effectLst/>
                      </a:endParaRPr>
                    </a:p>
                    <a:p>
                      <a:pPr algn="l" fontAlgn="ctr"/>
                      <a:endParaRPr lang="en-US" altLang="zh-CN" sz="1600" u="none" strike="noStrike" dirty="0" smtClean="0">
                        <a:effectLst/>
                      </a:endParaRPr>
                    </a:p>
                    <a:p>
                      <a:pPr algn="l" fontAlgn="ctr"/>
                      <a:r>
                        <a:rPr lang="en-US" altLang="zh-CN" sz="1600" u="none" strike="noStrike" dirty="0" smtClean="0">
                          <a:effectLst/>
                        </a:rPr>
                        <a:t>(</a:t>
                      </a:r>
                      <a:r>
                        <a:rPr lang="en-US" altLang="zh-CN" sz="1600" u="none" strike="noStrike" dirty="0">
                          <a:effectLst/>
                        </a:rPr>
                        <a:t>1)</a:t>
                      </a:r>
                      <a:r>
                        <a:rPr lang="zh-CN" altLang="en-US" sz="1600" u="none" strike="noStrike" dirty="0">
                          <a:solidFill>
                            <a:srgbClr val="FF0000"/>
                          </a:solidFill>
                          <a:effectLst/>
                        </a:rPr>
                        <a:t>无违约</a:t>
                      </a:r>
                      <a:r>
                        <a:rPr lang="zh-CN" altLang="en-US" sz="1600" u="none" strike="noStrike" dirty="0">
                          <a:effectLst/>
                        </a:rPr>
                        <a:t>行为的情况下，风险保证金给予</a:t>
                      </a:r>
                      <a:r>
                        <a:rPr lang="zh-CN" altLang="en-US" sz="1600" u="none" strike="noStrike" dirty="0">
                          <a:solidFill>
                            <a:srgbClr val="FF0000"/>
                          </a:solidFill>
                          <a:effectLst/>
                        </a:rPr>
                        <a:t>无息全额退还</a:t>
                      </a:r>
                      <a:r>
                        <a:rPr lang="zh-CN" altLang="en-US" sz="1600" u="none" strike="noStrike" dirty="0" smtClean="0">
                          <a:effectLst/>
                        </a:rPr>
                        <a:t>；</a:t>
                      </a:r>
                      <a:endParaRPr lang="en-US" altLang="zh-CN" sz="1600" u="none" strike="noStrike" dirty="0" smtClean="0">
                        <a:effectLst/>
                      </a:endParaRPr>
                    </a:p>
                    <a:p>
                      <a:pPr algn="l" fontAlgn="ctr"/>
                      <a:endParaRPr lang="en-US" altLang="zh-CN" sz="1600" u="none" strike="noStrike" dirty="0" smtClean="0">
                        <a:effectLst/>
                      </a:endParaRPr>
                    </a:p>
                    <a:p>
                      <a:pPr algn="l" fontAlgn="ctr"/>
                      <a:br>
                        <a:rPr lang="zh-CN" altLang="en-US" sz="1600" u="none" strike="noStrike" dirty="0">
                          <a:effectLst/>
                        </a:rPr>
                      </a:br>
                      <a:r>
                        <a:rPr lang="en-US" altLang="zh-CN" sz="1600" u="none" strike="noStrike" dirty="0">
                          <a:effectLst/>
                        </a:rPr>
                        <a:t>(2)</a:t>
                      </a:r>
                      <a:r>
                        <a:rPr lang="zh-CN" altLang="en-US" sz="1600" u="none" strike="noStrike" dirty="0">
                          <a:effectLst/>
                        </a:rPr>
                        <a:t>如</a:t>
                      </a:r>
                      <a:r>
                        <a:rPr lang="zh-CN" altLang="en-US" sz="1600" u="none" strike="noStrike" dirty="0">
                          <a:solidFill>
                            <a:srgbClr val="FF0000"/>
                          </a:solidFill>
                          <a:effectLst/>
                        </a:rPr>
                        <a:t>有违约</a:t>
                      </a:r>
                      <a:r>
                        <a:rPr lang="zh-CN" altLang="en-US" sz="1600" u="none" strike="noStrike" dirty="0">
                          <a:effectLst/>
                        </a:rPr>
                        <a:t>行为，将</a:t>
                      </a:r>
                      <a:r>
                        <a:rPr lang="zh-CN" altLang="en-US" sz="1600" u="none" strike="noStrike" dirty="0">
                          <a:solidFill>
                            <a:srgbClr val="FF0000"/>
                          </a:solidFill>
                          <a:effectLst/>
                        </a:rPr>
                        <a:t>扣除相应</a:t>
                      </a:r>
                      <a:r>
                        <a:rPr lang="zh-CN" altLang="en-US" sz="1600" u="none" strike="noStrike" dirty="0" smtClean="0">
                          <a:effectLst/>
                        </a:rPr>
                        <a:t>一级网点或</a:t>
                      </a:r>
                      <a:r>
                        <a:rPr lang="zh-CN" altLang="en-US" sz="1600" u="none" strike="noStrike" dirty="0">
                          <a:effectLst/>
                        </a:rPr>
                        <a:t>二</a:t>
                      </a:r>
                      <a:r>
                        <a:rPr lang="zh-CN" altLang="en-US" sz="1600" u="none" strike="noStrike" dirty="0" smtClean="0">
                          <a:effectLst/>
                        </a:rPr>
                        <a:t>级网点所</a:t>
                      </a:r>
                      <a:r>
                        <a:rPr lang="zh-CN" altLang="en-US" sz="1600" u="none" strike="noStrike" dirty="0">
                          <a:solidFill>
                            <a:srgbClr val="FF0000"/>
                          </a:solidFill>
                          <a:effectLst/>
                        </a:rPr>
                        <a:t>需要承担的</a:t>
                      </a:r>
                      <a:r>
                        <a:rPr lang="zh-CN" altLang="en-US" sz="1600" u="none" strike="noStrike" dirty="0" smtClean="0">
                          <a:solidFill>
                            <a:srgbClr val="FF0000"/>
                          </a:solidFill>
                          <a:effectLst/>
                        </a:rPr>
                        <a:t>相关费用</a:t>
                      </a:r>
                      <a:r>
                        <a:rPr lang="zh-CN" altLang="en-US" sz="1600" u="none" strike="noStrike" dirty="0">
                          <a:solidFill>
                            <a:srgbClr val="FF0000"/>
                          </a:solidFill>
                          <a:effectLst/>
                        </a:rPr>
                        <a:t>，剩余保证金给予返还</a:t>
                      </a:r>
                      <a:endParaRPr lang="zh-CN" altLang="en-US" sz="16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rgbClr val="00B0F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600" u="none" strike="noStrike" dirty="0">
                          <a:effectLst/>
                        </a:rPr>
                        <a:t>5000</a:t>
                      </a:r>
                      <a:r>
                        <a:rPr lang="zh-CN" altLang="en-US" sz="1600" u="none" strike="noStrike" dirty="0">
                          <a:effectLst/>
                        </a:rPr>
                        <a:t>元</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2">
                  <a:txBody>
                    <a:bodyPr/>
                    <a:lstStyle/>
                    <a:p>
                      <a:pPr algn="l" fontAlgn="ctr"/>
                      <a:r>
                        <a:rPr lang="zh-CN" altLang="en-US" sz="1600" u="none" strike="noStrike" dirty="0" smtClean="0">
                          <a:effectLst/>
                        </a:rPr>
                        <a:t>符合</a:t>
                      </a:r>
                      <a:r>
                        <a:rPr lang="en-US" altLang="zh-CN" sz="1600" u="none" strike="noStrike" dirty="0" smtClean="0">
                          <a:effectLst/>
                        </a:rPr>
                        <a:t>VI </a:t>
                      </a:r>
                      <a:r>
                        <a:rPr lang="zh-CN" altLang="en-US" sz="1600" u="none" strike="noStrike" dirty="0">
                          <a:effectLst/>
                        </a:rPr>
                        <a:t>建设规范，</a:t>
                      </a:r>
                      <a:r>
                        <a:rPr lang="zh-CN" altLang="en-US" sz="1600" u="none" strike="noStrike" dirty="0">
                          <a:solidFill>
                            <a:srgbClr val="FF0000"/>
                          </a:solidFill>
                          <a:effectLst/>
                        </a:rPr>
                        <a:t>待验收合格</a:t>
                      </a:r>
                      <a:r>
                        <a:rPr lang="zh-CN" altLang="en-US" sz="1600" u="none" strike="noStrike" dirty="0">
                          <a:effectLst/>
                        </a:rPr>
                        <a:t>后，</a:t>
                      </a:r>
                      <a:r>
                        <a:rPr lang="zh-CN" altLang="en-US" sz="1600" u="none" strike="noStrike" dirty="0">
                          <a:solidFill>
                            <a:srgbClr val="FF0000"/>
                          </a:solidFill>
                          <a:effectLst/>
                        </a:rPr>
                        <a:t>给予返还</a:t>
                      </a:r>
                      <a:endParaRPr lang="zh-CN" altLang="en-US" sz="16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rgbClr val="00B0F0"/>
                      </a:solidFill>
                      <a:prstDash val="solid"/>
                      <a:round/>
                      <a:headEnd type="none" w="med" len="med"/>
                      <a:tailEnd type="none" w="med" len="med"/>
                    </a:lnB>
                  </a:tcPr>
                </a:tc>
                <a:tc>
                  <a:txBody>
                    <a:bodyPr/>
                    <a:lstStyle/>
                    <a:p>
                      <a:pPr algn="ctr" fontAlgn="ctr"/>
                      <a:r>
                        <a:rPr lang="en-US" altLang="zh-CN" sz="1600" u="none" strike="noStrike">
                          <a:effectLst/>
                        </a:rPr>
                        <a:t>500</a:t>
                      </a:r>
                      <a:r>
                        <a:rPr lang="zh-CN" altLang="en-US" sz="1600" u="none" strike="noStrike">
                          <a:effectLst/>
                        </a:rPr>
                        <a:t>元</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4">
                        <a:lumMod val="20000"/>
                        <a:lumOff val="80000"/>
                      </a:schemeClr>
                    </a:solidFill>
                  </a:tcPr>
                </a:tc>
                <a:tc rowSpan="2">
                  <a:txBody>
                    <a:bodyPr/>
                    <a:lstStyle/>
                    <a:p>
                      <a:pPr algn="l" fontAlgn="ctr"/>
                      <a:r>
                        <a:rPr lang="zh-CN" altLang="en-US" sz="1600" u="none" strike="noStrike" dirty="0" smtClean="0">
                          <a:effectLst/>
                        </a:rPr>
                        <a:t>由一级网点或者</a:t>
                      </a:r>
                      <a:r>
                        <a:rPr lang="zh-CN" altLang="en-US" sz="1600" u="none" strike="noStrike" dirty="0">
                          <a:effectLst/>
                        </a:rPr>
                        <a:t>二</a:t>
                      </a:r>
                      <a:r>
                        <a:rPr lang="zh-CN" altLang="en-US" sz="1600" u="none" strike="noStrike" dirty="0" smtClean="0">
                          <a:effectLst/>
                        </a:rPr>
                        <a:t>级网点承担</a:t>
                      </a:r>
                      <a:r>
                        <a:rPr lang="zh-CN" altLang="en-US" sz="1600" u="none" strike="noStrike" dirty="0">
                          <a:effectLst/>
                        </a:rPr>
                        <a:t>的相关信息系统的</a:t>
                      </a:r>
                      <a:r>
                        <a:rPr lang="zh-CN" altLang="en-US" sz="1600" u="none" strike="noStrike" dirty="0" smtClean="0">
                          <a:effectLst/>
                        </a:rPr>
                        <a:t>使用费</a:t>
                      </a:r>
                      <a:r>
                        <a:rPr lang="zh-CN" altLang="en-US" sz="1600" u="none" strike="noStrike" dirty="0">
                          <a:effectLst/>
                        </a:rPr>
                        <a:t>，按</a:t>
                      </a:r>
                      <a:r>
                        <a:rPr lang="zh-CN" altLang="en-US" sz="1600" b="1" u="none" strike="noStrike" dirty="0">
                          <a:solidFill>
                            <a:srgbClr val="FF0000"/>
                          </a:solidFill>
                          <a:effectLst/>
                        </a:rPr>
                        <a:t>年度预先收取，如果中途</a:t>
                      </a:r>
                      <a:r>
                        <a:rPr lang="zh-CN" altLang="en-US" sz="1600" b="1" u="none" strike="noStrike" dirty="0" smtClean="0">
                          <a:solidFill>
                            <a:srgbClr val="FF0000"/>
                          </a:solidFill>
                          <a:effectLst/>
                        </a:rPr>
                        <a:t>有网点退出</a:t>
                      </a:r>
                      <a:r>
                        <a:rPr lang="zh-CN" altLang="en-US" sz="1600" b="1" u="none" strike="noStrike" dirty="0">
                          <a:solidFill>
                            <a:srgbClr val="FF0000"/>
                          </a:solidFill>
                          <a:effectLst/>
                        </a:rPr>
                        <a:t>网络，该费用不</a:t>
                      </a:r>
                      <a:r>
                        <a:rPr lang="zh-CN" altLang="en-US" sz="1600" b="1" u="none" strike="noStrike" dirty="0" smtClean="0">
                          <a:solidFill>
                            <a:srgbClr val="FF0000"/>
                          </a:solidFill>
                          <a:effectLst/>
                        </a:rPr>
                        <a:t>退还</a:t>
                      </a:r>
                      <a:r>
                        <a:rPr lang="zh-CN" altLang="en-US" sz="1600" u="none" strike="noStrike" dirty="0" smtClean="0">
                          <a:effectLst/>
                        </a:rPr>
                        <a:t>。  </a:t>
                      </a:r>
                      <a:endParaRPr lang="en-US" altLang="zh-CN" sz="1600" u="none" strike="noStrike" dirty="0" smtClean="0">
                        <a:effectLst/>
                      </a:endParaRPr>
                    </a:p>
                    <a:p>
                      <a:pPr algn="l" fontAlgn="ctr"/>
                      <a:endParaRPr lang="en-US" altLang="zh-CN" sz="1600" u="none" strike="noStrike" dirty="0" smtClean="0">
                        <a:effectLst/>
                      </a:endParaRPr>
                    </a:p>
                    <a:p>
                      <a:pPr algn="l" fontAlgn="ctr"/>
                      <a:r>
                        <a:rPr lang="zh-CN" altLang="en-US" sz="1600" u="none" strike="noStrike" dirty="0" smtClean="0">
                          <a:effectLst/>
                        </a:rPr>
                        <a:t> </a:t>
                      </a:r>
                      <a:r>
                        <a:rPr lang="zh-CN" altLang="en-US" sz="1600" b="1" u="none" strike="noStrike" dirty="0" smtClean="0">
                          <a:effectLst/>
                        </a:rPr>
                        <a:t>收取</a:t>
                      </a:r>
                      <a:r>
                        <a:rPr lang="zh-CN" altLang="en-US" sz="1600" b="1" u="none" strike="noStrike" dirty="0">
                          <a:effectLst/>
                        </a:rPr>
                        <a:t>方式：</a:t>
                      </a:r>
                      <a:br>
                        <a:rPr lang="zh-CN" altLang="en-US" sz="1600" u="none" strike="noStrike" dirty="0">
                          <a:effectLst/>
                        </a:rPr>
                      </a:br>
                      <a:r>
                        <a:rPr lang="zh-CN" altLang="en-US" sz="1600" u="none" strike="noStrike" dirty="0">
                          <a:effectLst/>
                        </a:rPr>
                        <a:t>由代理区分别向</a:t>
                      </a:r>
                      <a:r>
                        <a:rPr lang="zh-CN" altLang="en-US" sz="1600" u="none" strike="noStrike" dirty="0" smtClean="0">
                          <a:effectLst/>
                        </a:rPr>
                        <a:t>一级网点及</a:t>
                      </a:r>
                      <a:r>
                        <a:rPr lang="zh-CN" altLang="en-US" sz="1600" u="none" strike="noStrike" dirty="0">
                          <a:effectLst/>
                        </a:rPr>
                        <a:t>二</a:t>
                      </a:r>
                      <a:r>
                        <a:rPr lang="zh-CN" altLang="en-US" sz="1600" u="none" strike="noStrike" dirty="0" smtClean="0">
                          <a:effectLst/>
                        </a:rPr>
                        <a:t>级网点收取</a:t>
                      </a:r>
                      <a:r>
                        <a:rPr lang="zh-CN" altLang="en-US" sz="1600" u="none" strike="noStrike" dirty="0">
                          <a:effectLst/>
                        </a:rPr>
                        <a:t>年度系统使用费，</a:t>
                      </a:r>
                      <a:r>
                        <a:rPr lang="zh-CN" altLang="en-US" sz="1600" u="none" strike="noStrike" dirty="0">
                          <a:solidFill>
                            <a:srgbClr val="FF0000"/>
                          </a:solidFill>
                          <a:effectLst/>
                        </a:rPr>
                        <a:t>系统使用费从</a:t>
                      </a:r>
                      <a:r>
                        <a:rPr lang="zh-CN" altLang="en-US" sz="1600" u="none" strike="noStrike" dirty="0" smtClean="0">
                          <a:solidFill>
                            <a:srgbClr val="FF0000"/>
                          </a:solidFill>
                          <a:effectLst/>
                        </a:rPr>
                        <a:t>系统</a:t>
                      </a:r>
                      <a:r>
                        <a:rPr lang="zh-CN" altLang="en-US" sz="1600" u="none" strike="noStrike" dirty="0">
                          <a:solidFill>
                            <a:srgbClr val="FF0000"/>
                          </a:solidFill>
                          <a:effectLst/>
                        </a:rPr>
                        <a:t>账号开设之日起</a:t>
                      </a:r>
                      <a:r>
                        <a:rPr lang="zh-CN" altLang="en-US" sz="1600" u="none" strike="noStrike" dirty="0" smtClean="0">
                          <a:solidFill>
                            <a:srgbClr val="FF0000"/>
                          </a:solidFill>
                          <a:effectLst/>
                        </a:rPr>
                        <a:t>计算</a:t>
                      </a:r>
                      <a:endParaRPr lang="zh-CN" altLang="en-US" sz="16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lnR w="19050" cap="flat" cmpd="sng" algn="ctr">
                      <a:solidFill>
                        <a:srgbClr val="00B0F0"/>
                      </a:solidFill>
                      <a:prstDash val="solid"/>
                      <a:round/>
                      <a:headEnd type="none" w="med" len="med"/>
                      <a:tailEnd type="none" w="med" len="med"/>
                    </a:lnR>
                    <a:lnB w="19050" cap="flat" cmpd="sng" algn="ctr">
                      <a:solidFill>
                        <a:srgbClr val="00B0F0"/>
                      </a:solidFill>
                      <a:prstDash val="solid"/>
                      <a:round/>
                      <a:headEnd type="none" w="med" len="med"/>
                      <a:tailEnd type="none" w="med" len="med"/>
                    </a:lnB>
                    <a:solidFill>
                      <a:schemeClr val="accent4">
                        <a:lumMod val="20000"/>
                        <a:lumOff val="80000"/>
                      </a:schemeClr>
                    </a:solidFill>
                  </a:tcPr>
                </a:tc>
              </a:tr>
              <a:tr h="1873394">
                <a:tc>
                  <a:txBody>
                    <a:bodyPr/>
                    <a:lstStyle/>
                    <a:p>
                      <a:pPr algn="ctr" fontAlgn="ctr"/>
                      <a:r>
                        <a:rPr lang="zh-CN" altLang="en-US" sz="1600" u="none" strike="noStrike" dirty="0">
                          <a:effectLst/>
                        </a:rPr>
                        <a:t>二</a:t>
                      </a:r>
                      <a:r>
                        <a:rPr lang="zh-CN" altLang="en-US" sz="1600" u="none" strike="noStrike" dirty="0" smtClean="0">
                          <a:effectLst/>
                        </a:rPr>
                        <a:t>级加盟商网点</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rgbClr val="00B0F0"/>
                      </a:solidFill>
                      <a:prstDash val="solid"/>
                      <a:round/>
                      <a:headEnd type="none" w="med" len="med"/>
                      <a:tailEnd type="none" w="med" len="med"/>
                    </a:lnL>
                    <a:lnB w="19050" cap="flat" cmpd="sng" algn="ctr">
                      <a:solidFill>
                        <a:srgbClr val="00B0F0"/>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600" u="none" strike="noStrike">
                          <a:effectLst/>
                        </a:rPr>
                        <a:t>10000</a:t>
                      </a:r>
                      <a:r>
                        <a:rPr lang="zh-CN" altLang="en-US" sz="1600" u="none" strike="noStrike">
                          <a:effectLst/>
                        </a:rPr>
                        <a:t>元</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rgbClr val="00B0F0"/>
                      </a:solidFill>
                      <a:prstDash val="solid"/>
                      <a:round/>
                      <a:headEnd type="none" w="med" len="med"/>
                      <a:tailEnd type="none" w="med" len="med"/>
                    </a:lnB>
                  </a:tcPr>
                </a:tc>
                <a:tc>
                  <a:txBody>
                    <a:bodyPr/>
                    <a:lstStyle/>
                    <a:p>
                      <a:pPr algn="ctr" fontAlgn="ctr"/>
                      <a:r>
                        <a:rPr lang="zh-CN" altLang="en-US" sz="1600" u="none" strike="noStrike">
                          <a:effectLst/>
                        </a:rPr>
                        <a:t>不退</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rgbClr val="00B0F0"/>
                      </a:solidFill>
                      <a:prstDash val="solid"/>
                      <a:round/>
                      <a:headEnd type="none" w="med" len="med"/>
                      <a:tailEnd type="none" w="med" len="med"/>
                    </a:lnB>
                  </a:tcPr>
                </a:tc>
                <a:tc>
                  <a:txBody>
                    <a:bodyPr/>
                    <a:lstStyle/>
                    <a:p>
                      <a:pPr algn="ctr" fontAlgn="ctr"/>
                      <a:r>
                        <a:rPr lang="en-US" altLang="zh-CN" sz="1600" u="none" strike="noStrike" dirty="0">
                          <a:effectLst/>
                        </a:rPr>
                        <a:t>10000</a:t>
                      </a:r>
                      <a:r>
                        <a:rPr lang="zh-CN" altLang="en-US" sz="1600" u="none" strike="noStrike" dirty="0">
                          <a:effectLst/>
                        </a:rPr>
                        <a:t>元</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rgbClr val="00B0F0"/>
                      </a:solidFill>
                      <a:prstDash val="solid"/>
                      <a:round/>
                      <a:headEnd type="none" w="med" len="med"/>
                      <a:tailEnd type="none" w="med" len="med"/>
                    </a:lnB>
                    <a:solidFill>
                      <a:schemeClr val="accent4">
                        <a:lumMod val="20000"/>
                        <a:lumOff val="80000"/>
                      </a:schemeClr>
                    </a:solidFill>
                  </a:tcPr>
                </a:tc>
                <a:tc vMerge="1">
                  <a:tcPr/>
                </a:tc>
                <a:tc>
                  <a:txBody>
                    <a:bodyPr/>
                    <a:lstStyle/>
                    <a:p>
                      <a:pPr algn="ctr" fontAlgn="ctr"/>
                      <a:r>
                        <a:rPr lang="en-US" altLang="zh-CN" sz="1600" u="none" strike="noStrike" dirty="0">
                          <a:effectLst/>
                        </a:rPr>
                        <a:t>5000</a:t>
                      </a:r>
                      <a:r>
                        <a:rPr lang="zh-CN" altLang="en-US" sz="1600" u="none" strike="noStrike" dirty="0">
                          <a:effectLst/>
                        </a:rPr>
                        <a:t>元</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rgbClr val="00B0F0"/>
                      </a:solidFill>
                      <a:prstDash val="solid"/>
                      <a:round/>
                      <a:headEnd type="none" w="med" len="med"/>
                      <a:tailEnd type="none" w="med" len="med"/>
                    </a:lnB>
                  </a:tcPr>
                </a:tc>
                <a:tc vMerge="1">
                  <a:tcPr/>
                </a:tc>
                <a:tc>
                  <a:txBody>
                    <a:bodyPr/>
                    <a:lstStyle/>
                    <a:p>
                      <a:pPr algn="ctr" fontAlgn="ctr"/>
                      <a:r>
                        <a:rPr lang="en-US" altLang="zh-CN" sz="1600" u="none" strike="noStrike" dirty="0">
                          <a:effectLst/>
                        </a:rPr>
                        <a:t>200</a:t>
                      </a:r>
                      <a:r>
                        <a:rPr lang="zh-CN" altLang="en-US" sz="1600" u="none" strike="noStrike" dirty="0">
                          <a:effectLst/>
                        </a:rPr>
                        <a:t>元</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rgbClr val="00B0F0"/>
                      </a:solidFill>
                      <a:prstDash val="solid"/>
                      <a:round/>
                      <a:headEnd type="none" w="med" len="med"/>
                      <a:tailEnd type="none" w="med" len="med"/>
                    </a:lnB>
                    <a:solidFill>
                      <a:schemeClr val="accent4">
                        <a:lumMod val="20000"/>
                        <a:lumOff val="80000"/>
                      </a:schemeClr>
                    </a:solidFill>
                  </a:tcPr>
                </a:tc>
                <a:tc vMerge="1">
                  <a:tcPr/>
                </a:tc>
              </a:tr>
            </a:tbl>
          </a:graphicData>
        </a:graphic>
      </p:graphicFrame>
      <p:sp>
        <p:nvSpPr>
          <p:cNvPr id="5" name="文本框 4"/>
          <p:cNvSpPr txBox="1"/>
          <p:nvPr/>
        </p:nvSpPr>
        <p:spPr>
          <a:xfrm>
            <a:off x="1030941" y="5599437"/>
            <a:ext cx="1032285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详见运营中心网络管理部</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11</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28</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日发布的 </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网点费用管理规定</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，文件编号：</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rPr>
              <a:t>JC2019010</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srcRect/>
          <a:stretch>
            <a:fillRect/>
          </a:stretch>
        </p:blipFill>
        <p:spPr bwMode="auto">
          <a:xfrm>
            <a:off x="1524000" y="2156357"/>
            <a:ext cx="2470245" cy="2549132"/>
          </a:xfrm>
          <a:prstGeom prst="rect">
            <a:avLst/>
          </a:prstGeom>
          <a:noFill/>
          <a:ln w="9525">
            <a:noFill/>
            <a:miter lim="800000"/>
            <a:headEnd/>
            <a:tailEnd/>
          </a:ln>
        </p:spPr>
      </p:pic>
      <p:pic>
        <p:nvPicPr>
          <p:cNvPr id="2053" name="Picture 5"/>
          <p:cNvPicPr>
            <a:picLocks noChangeAspect="1" noChangeArrowheads="1"/>
          </p:cNvPicPr>
          <p:nvPr/>
        </p:nvPicPr>
        <p:blipFill>
          <a:blip r:embed="rId2" cstate="print"/>
          <a:srcRect/>
          <a:stretch>
            <a:fillRect/>
          </a:stretch>
        </p:blipFill>
        <p:spPr bwMode="auto">
          <a:xfrm>
            <a:off x="4116858" y="2156357"/>
            <a:ext cx="3580148" cy="2409715"/>
          </a:xfrm>
          <a:prstGeom prst="rect">
            <a:avLst/>
          </a:prstGeom>
          <a:noFill/>
          <a:ln w="9525">
            <a:noFill/>
            <a:miter lim="800000"/>
            <a:headEnd/>
            <a:tailEnd/>
          </a:ln>
        </p:spPr>
      </p:pic>
      <p:pic>
        <p:nvPicPr>
          <p:cNvPr id="22" name="Picture 2"/>
          <p:cNvPicPr>
            <a:picLocks noChangeAspect="1" noChangeArrowheads="1"/>
          </p:cNvPicPr>
          <p:nvPr/>
        </p:nvPicPr>
        <p:blipFill>
          <a:blip r:embed="rId3" cstate="print"/>
          <a:srcRect/>
          <a:stretch>
            <a:fillRect/>
          </a:stretch>
        </p:blipFill>
        <p:spPr bwMode="auto">
          <a:xfrm>
            <a:off x="7697007" y="2187950"/>
            <a:ext cx="2970994" cy="2378122"/>
          </a:xfrm>
          <a:prstGeom prst="rect">
            <a:avLst/>
          </a:prstGeom>
          <a:noFill/>
          <a:ln w="9525">
            <a:noFill/>
            <a:miter lim="800000"/>
            <a:headEnd/>
            <a:tailEnd/>
          </a:ln>
        </p:spPr>
      </p:pic>
      <p:sp>
        <p:nvSpPr>
          <p:cNvPr id="24" name="圆角矩形标注 23"/>
          <p:cNvSpPr/>
          <p:nvPr/>
        </p:nvSpPr>
        <p:spPr>
          <a:xfrm>
            <a:off x="1524000" y="1285444"/>
            <a:ext cx="2470245" cy="624385"/>
          </a:xfrm>
          <a:prstGeom prst="wedgeRoundRect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tLang="zh-CN" dirty="0">
              <a:solidFill>
                <a:srgbClr val="090E35"/>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ctr"/>
            <a:r>
              <a:rPr lang="zh-CN" altLang="en-US" dirty="0">
                <a:solidFill>
                  <a:srgbClr val="090E35"/>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有客户才有收入</a:t>
            </a:r>
            <a:endParaRPr lang="zh-CN" altLang="en-US" dirty="0">
              <a:solidFill>
                <a:srgbClr val="090E35"/>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29" name="圆角矩形标注 28"/>
          <p:cNvSpPr/>
          <p:nvPr/>
        </p:nvSpPr>
        <p:spPr>
          <a:xfrm>
            <a:off x="4649124" y="1285444"/>
            <a:ext cx="2470245" cy="624385"/>
          </a:xfrm>
          <a:prstGeom prst="wedgeRoundRect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ltLang="zh-CN" dirty="0">
              <a:solidFill>
                <a:srgbClr val="090E35"/>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ctr"/>
            <a:r>
              <a:rPr lang="zh-CN" altLang="en-US" dirty="0">
                <a:solidFill>
                  <a:srgbClr val="090E35"/>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我的客户产生的成本？</a:t>
            </a:r>
            <a:endParaRPr lang="zh-CN" altLang="en-US" dirty="0">
              <a:solidFill>
                <a:srgbClr val="090E35"/>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30" name="圆角矩形标注 29"/>
          <p:cNvSpPr/>
          <p:nvPr/>
        </p:nvSpPr>
        <p:spPr>
          <a:xfrm>
            <a:off x="8027887" y="1299092"/>
            <a:ext cx="2470245" cy="624385"/>
          </a:xfrm>
          <a:prstGeom prst="wedgeRoundRectCallou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tLang="zh-CN" dirty="0">
              <a:solidFill>
                <a:srgbClr val="090E35"/>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ctr"/>
            <a:r>
              <a:rPr lang="zh-CN" altLang="en-US" dirty="0">
                <a:solidFill>
                  <a:srgbClr val="090E35"/>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这个客户是挣钱呢还是亏钱呢？</a:t>
            </a:r>
            <a:endParaRPr lang="zh-CN" altLang="en-US" dirty="0">
              <a:solidFill>
                <a:srgbClr val="090E35"/>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
        <p:nvSpPr>
          <p:cNvPr id="35" name="圆角矩形 34"/>
          <p:cNvSpPr/>
          <p:nvPr/>
        </p:nvSpPr>
        <p:spPr>
          <a:xfrm>
            <a:off x="1524000" y="5134207"/>
            <a:ext cx="2088107" cy="67141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sym typeface="+mn-ea"/>
              </a:rPr>
              <a:t>维护客户报价</a:t>
            </a:r>
            <a:endParaRPr lang="zh-CN" altLang="en-US" dirty="0"/>
          </a:p>
        </p:txBody>
      </p:sp>
      <p:sp>
        <p:nvSpPr>
          <p:cNvPr id="37" name="圆角矩形 36"/>
          <p:cNvSpPr/>
          <p:nvPr/>
        </p:nvSpPr>
        <p:spPr>
          <a:xfrm>
            <a:off x="5003972" y="5134207"/>
            <a:ext cx="2088107" cy="67141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a:t>结算账单</a:t>
            </a:r>
            <a:endParaRPr lang="zh-CN" altLang="en-US" dirty="0"/>
          </a:p>
        </p:txBody>
      </p:sp>
      <p:sp>
        <p:nvSpPr>
          <p:cNvPr id="43" name="虚尾箭头 42"/>
          <p:cNvSpPr/>
          <p:nvPr/>
        </p:nvSpPr>
        <p:spPr>
          <a:xfrm>
            <a:off x="3775881" y="5016441"/>
            <a:ext cx="1132765" cy="89986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 name="圆角矩形 45"/>
          <p:cNvSpPr/>
          <p:nvPr/>
        </p:nvSpPr>
        <p:spPr>
          <a:xfrm>
            <a:off x="8513728" y="5134207"/>
            <a:ext cx="2088107" cy="67141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indent="0" algn="ctr">
              <a:buNone/>
            </a:pPr>
            <a:r>
              <a:rPr lang="zh-CN" altLang="en-US" dirty="0"/>
              <a:t>收入</a:t>
            </a:r>
            <a:r>
              <a:rPr lang="en-US" altLang="zh-CN" dirty="0"/>
              <a:t>-</a:t>
            </a:r>
            <a:r>
              <a:rPr lang="zh-CN" altLang="en-US" dirty="0">
                <a:ea typeface="宋体" panose="02010600030101010101" pitchFamily="2" charset="-122"/>
              </a:rPr>
              <a:t>费用</a:t>
            </a:r>
            <a:endParaRPr lang="zh-CN" altLang="en-US" dirty="0">
              <a:ea typeface="宋体" panose="02010600030101010101" pitchFamily="2" charset="-122"/>
            </a:endParaRPr>
          </a:p>
        </p:txBody>
      </p:sp>
      <p:sp>
        <p:nvSpPr>
          <p:cNvPr id="47" name="虚尾箭头 46"/>
          <p:cNvSpPr/>
          <p:nvPr/>
        </p:nvSpPr>
        <p:spPr>
          <a:xfrm>
            <a:off x="7297003" y="5016441"/>
            <a:ext cx="1013404" cy="89986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4-1</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、月结客户收入与成本核算</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animEffect transition="in" filter="box(in)">
                                      <p:cBhvr>
                                        <p:cTn id="15" dur="500"/>
                                        <p:tgtEl>
                                          <p:spTgt spid="2053"/>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ox(in)">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Horizontal)">
                                      <p:cBhvr>
                                        <p:cTn id="23" dur="500"/>
                                        <p:tgtEl>
                                          <p:spTgt spid="22"/>
                                        </p:tgtEl>
                                      </p:cBhvr>
                                    </p:animEffect>
                                  </p:childTnLst>
                                </p:cTn>
                              </p:par>
                              <p:par>
                                <p:cTn id="24" presetID="16" presetClass="entr" presetSubtype="26"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arn(inHorizontal)">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40" presetClass="entr" presetSubtype="0" fill="hold" grpId="0" nodeType="clickEffect">
                                  <p:stCondLst>
                                    <p:cond delay="0"/>
                                  </p:stCondLst>
                                  <p:iterate type="lt">
                                    <p:tmPct val="10000"/>
                                  </p:iterate>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anim calcmode="lin" valueType="num">
                                      <p:cBhvr>
                                        <p:cTn id="32" dur="500" fill="hold"/>
                                        <p:tgtEl>
                                          <p:spTgt spid="35"/>
                                        </p:tgtEl>
                                        <p:attrNameLst>
                                          <p:attrName>ppt_x</p:attrName>
                                        </p:attrNameLst>
                                      </p:cBhvr>
                                      <p:tavLst>
                                        <p:tav tm="0">
                                          <p:val>
                                            <p:strVal val="#ppt_x-.1"/>
                                          </p:val>
                                        </p:tav>
                                        <p:tav tm="100000">
                                          <p:val>
                                            <p:strVal val="#ppt_x"/>
                                          </p:val>
                                        </p:tav>
                                      </p:tavLst>
                                    </p:anim>
                                    <p:anim calcmode="lin" valueType="num">
                                      <p:cBhvr>
                                        <p:cTn id="33"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6"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barn(inHorizontal)">
                                      <p:cBhvr>
                                        <p:cTn id="38" dur="500"/>
                                        <p:tgtEl>
                                          <p:spTgt spid="37"/>
                                        </p:tgtEl>
                                      </p:cBhvr>
                                    </p:animEffect>
                                  </p:childTnLst>
                                </p:cTn>
                              </p:par>
                              <p:par>
                                <p:cTn id="39" presetID="16" presetClass="entr" presetSubtype="26"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barn(inHorizontal)">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6" fill="hold" grpId="0"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barn(inHorizontal)">
                                      <p:cBhvr>
                                        <p:cTn id="46" dur="500"/>
                                        <p:tgtEl>
                                          <p:spTgt spid="46"/>
                                        </p:tgtEl>
                                      </p:cBhvr>
                                    </p:animEffect>
                                  </p:childTnLst>
                                </p:cTn>
                              </p:par>
                              <p:par>
                                <p:cTn id="47" presetID="16" presetClass="entr" presetSubtype="26"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barn(inHorizontal)">
                                      <p:cBhvr>
                                        <p:cTn id="4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9" grpId="0" bldLvl="0" animBg="1"/>
      <p:bldP spid="30" grpId="0" bldLvl="0" animBg="1"/>
      <p:bldP spid="35" grpId="0" bldLvl="0" animBg="1"/>
      <p:bldP spid="37" grpId="0" bldLvl="0" animBg="1"/>
      <p:bldP spid="43" grpId="0" bldLvl="0" animBg="1"/>
      <p:bldP spid="46" grpId="0" bldLvl="0" animBg="1"/>
      <p:bldP spid="47"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4-2</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、月结客户收入与成本核算</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表格 4"/>
          <p:cNvGraphicFramePr/>
          <p:nvPr>
            <p:custDataLst>
              <p:tags r:id="rId1"/>
            </p:custDataLst>
          </p:nvPr>
        </p:nvGraphicFramePr>
        <p:xfrm>
          <a:off x="609600" y="1519555"/>
          <a:ext cx="10985500" cy="2150745"/>
        </p:xfrm>
        <a:graphic>
          <a:graphicData uri="http://schemas.openxmlformats.org/drawingml/2006/table">
            <a:tbl>
              <a:tblPr firstRow="1" bandRow="1">
                <a:tableStyleId>{5C22544A-7EE6-4342-B048-85BDC9FD1C3A}</a:tableStyleId>
              </a:tblPr>
              <a:tblGrid>
                <a:gridCol w="1358900"/>
                <a:gridCol w="1106805"/>
                <a:gridCol w="748030"/>
                <a:gridCol w="746760"/>
                <a:gridCol w="748030"/>
                <a:gridCol w="1045210"/>
                <a:gridCol w="748030"/>
                <a:gridCol w="746760"/>
                <a:gridCol w="748030"/>
                <a:gridCol w="746760"/>
                <a:gridCol w="747395"/>
                <a:gridCol w="747395"/>
                <a:gridCol w="747395"/>
              </a:tblGrid>
              <a:tr h="577215">
                <a:tc gridSpan="13">
                  <a:txBody>
                    <a:bodyPr/>
                    <a:p>
                      <a:pPr indent="0" algn="ctr">
                        <a:buNone/>
                      </a:pPr>
                      <a:r>
                        <a:rPr lang="zh-CN" sz="1600" b="1">
                          <a:solidFill>
                            <a:srgbClr val="000000"/>
                          </a:solidFill>
                          <a:latin typeface="Arial" panose="020B0604020202020204" pitchFamily="34" charset="0"/>
                          <a:ea typeface="微软雅黑" panose="020B0503020204020204" pitchFamily="34" charset="-122"/>
                        </a:rPr>
                        <a:t>益生酒类月结客户收入与成本核算</a:t>
                      </a:r>
                      <a:endParaRPr lang="en-US" altLang="en-US" sz="16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pattFill prst="pct5">
                      <a:fgClr>
                        <a:srgbClr val="92D050"/>
                      </a:fgClr>
                      <a:bgClr>
                        <a:schemeClr val="bg1"/>
                      </a:bgClr>
                    </a:patt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574675">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运单编号</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客户名称</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始发地</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目的地</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件数</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包裹计费重量</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总运费</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中转费</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操作费</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派件费</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基础派费</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sz="1200" b="1">
                          <a:solidFill>
                            <a:srgbClr val="000000"/>
                          </a:solidFill>
                          <a:latin typeface="Arial" panose="020B0604020202020204" pitchFamily="34" charset="0"/>
                          <a:ea typeface="微软雅黑" panose="020B0503020204020204" pitchFamily="34" charset="-122"/>
                        </a:rPr>
                        <a:t>面单费</a:t>
                      </a:r>
                      <a:endParaRPr lang="en-US" altLang="en-US" sz="1200" b="1">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zh-CN" altLang="en-US" sz="1200" b="1">
                          <a:solidFill>
                            <a:srgbClr val="000000"/>
                          </a:solidFill>
                          <a:latin typeface="微软雅黑" panose="020B0503020204020204" pitchFamily="34" charset="-122"/>
                          <a:ea typeface="宋体" panose="02010600030101010101" pitchFamily="2" charset="-122"/>
                        </a:rPr>
                        <a:t>利润</a:t>
                      </a:r>
                      <a:endParaRPr lang="zh-CN" altLang="en-US" sz="1200" b="1">
                        <a:solidFill>
                          <a:srgbClr val="000000"/>
                        </a:solidFill>
                        <a:latin typeface="微软雅黑" panose="020B0503020204020204" pitchFamily="34" charset="-122"/>
                        <a:ea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r>
              <a:tr h="403860">
                <a:tc>
                  <a:txBody>
                    <a:bodyPr/>
                    <a:p>
                      <a:pPr indent="0" algn="ctr">
                        <a:buNone/>
                      </a:pPr>
                      <a:r>
                        <a:rPr lang="en-US" sz="1200" b="0">
                          <a:solidFill>
                            <a:srgbClr val="000000"/>
                          </a:solidFill>
                          <a:latin typeface="微软雅黑" panose="020B0503020204020204" pitchFamily="34" charset="-122"/>
                        </a:rPr>
                        <a:t>JT5000085447507</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微软雅黑" panose="020B0503020204020204" pitchFamily="34" charset="-122"/>
                        </a:rPr>
                        <a:t>益生酒类官方旗舰店-拼多多</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微软雅黑" panose="020B0503020204020204" pitchFamily="34" charset="-122"/>
                        </a:rPr>
                        <a:t>大通区</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微软雅黑" panose="020B0503020204020204" pitchFamily="34" charset="-122"/>
                        </a:rPr>
                        <a:t>南京市</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rPr>
                        <a:t>1</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rPr>
                        <a:t>6.5</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rPr>
                        <a:t>5.25</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606266"/>
                          </a:solidFill>
                          <a:latin typeface="微软雅黑" panose="020B0503020204020204" pitchFamily="34" charset="-122"/>
                        </a:rPr>
                        <a:t>0.6</a:t>
                      </a:r>
                      <a:endParaRPr lang="en-US" altLang="en-US" sz="1200" b="0">
                        <a:solidFill>
                          <a:srgbClr val="606266"/>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200" b="0">
                          <a:solidFill>
                            <a:srgbClr val="000000"/>
                          </a:solidFill>
                          <a:latin typeface="微软雅黑" panose="020B0503020204020204" pitchFamily="34" charset="-122"/>
                        </a:rPr>
                        <a:t>0.24</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606266"/>
                          </a:solidFill>
                          <a:latin typeface="微软雅黑" panose="020B0503020204020204" pitchFamily="34" charset="-122"/>
                        </a:rPr>
                        <a:t>1</a:t>
                      </a:r>
                      <a:endParaRPr lang="en-US" altLang="en-US" sz="1200" b="0">
                        <a:solidFill>
                          <a:srgbClr val="606266"/>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606266"/>
                          </a:solidFill>
                          <a:latin typeface="微软雅黑" panose="020B0503020204020204" pitchFamily="34" charset="-122"/>
                        </a:rPr>
                        <a:t>1</a:t>
                      </a:r>
                      <a:endParaRPr lang="en-US" altLang="en-US" sz="1200" b="0">
                        <a:solidFill>
                          <a:srgbClr val="606266"/>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rPr>
                        <a:t>1</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微软雅黑" panose="020B0503020204020204" pitchFamily="34" charset="-122"/>
                        </a:rPr>
                        <a:t>1.41</a:t>
                      </a:r>
                      <a:endParaRPr lang="en-US" altLang="en-US" sz="1200" b="0">
                        <a:solidFill>
                          <a:srgbClr val="000000"/>
                        </a:solidFill>
                        <a:latin typeface="微软雅黑" panose="020B0503020204020204" pitchFamily="3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74675">
                <a:tc gridSpan="13">
                  <a:txBody>
                    <a:bodyPr/>
                    <a:p>
                      <a:pPr indent="0" algn="ctr">
                        <a:buNone/>
                      </a:pPr>
                      <a:r>
                        <a:rPr lang="zh-CN" sz="2000" b="1">
                          <a:solidFill>
                            <a:srgbClr val="000000"/>
                          </a:solidFill>
                          <a:latin typeface="Arial" panose="020B0604020202020204" pitchFamily="34" charset="0"/>
                          <a:ea typeface="微软雅黑" panose="020B0503020204020204" pitchFamily="34" charset="-122"/>
                        </a:rPr>
                        <a:t>总运费-中转费-操作费-派件费-基础派费-面单费=利润</a:t>
                      </a:r>
                      <a:endParaRPr lang="en-US" altLang="en-US" sz="2000" b="1">
                        <a:solidFill>
                          <a:srgbClr val="000000"/>
                        </a:solidFill>
                        <a:latin typeface="微软雅黑" panose="020B0503020204020204" pitchFamily="34" charset="-122"/>
                      </a:endParaRPr>
                    </a:p>
                  </a:txBody>
                  <a:tcPr marL="12700" marR="12700" marT="12700" vert="horz" anchor="ctr">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solidFill>
                      <a:srgbClr val="92D050"/>
                    </a:solidFill>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T w="6350" cap="flat" cmpd="sng">
                      <a:solidFill>
                        <a:srgbClr val="000000"/>
                      </a:solidFill>
                      <a:prstDash val="solid"/>
                      <a:headEnd type="none" w="med" len="med"/>
                      <a:tailEnd type="none" w="med" len="med"/>
                    </a:lnT>
                    <a:lnB cap="flat">
                      <a:noFill/>
                    </a:lnB>
                  </a:tcPr>
                </a:tc>
                <a:tc hMerge="1">
                  <a:tcPr>
                    <a:lnR cap="flat">
                      <a:noFill/>
                    </a:lnR>
                    <a:lnT w="6350" cap="flat" cmpd="sng">
                      <a:solidFill>
                        <a:srgbClr val="000000"/>
                      </a:solidFill>
                      <a:prstDash val="solid"/>
                      <a:headEnd type="none" w="med" len="med"/>
                      <a:tailEnd type="none" w="med" len="med"/>
                    </a:lnT>
                    <a:lnB cap="flat">
                      <a:noFill/>
                    </a:lnB>
                  </a:tcPr>
                </a:tc>
              </a:tr>
            </a:tbl>
          </a:graphicData>
        </a:graphic>
      </p:graphicFrame>
      <p:sp>
        <p:nvSpPr>
          <p:cNvPr id="6" name="文本框 5"/>
          <p:cNvSpPr txBox="1"/>
          <p:nvPr/>
        </p:nvSpPr>
        <p:spPr>
          <a:xfrm>
            <a:off x="609600" y="4466590"/>
            <a:ext cx="10459085" cy="1198880"/>
          </a:xfrm>
          <a:prstGeom prst="rect">
            <a:avLst/>
          </a:prstGeom>
          <a:pattFill prst="pct5">
            <a:fgClr>
              <a:srgbClr val="92D050"/>
            </a:fgClr>
            <a:bgClr>
              <a:schemeClr val="bg1"/>
            </a:bgClr>
          </a:pattFill>
        </p:spPr>
        <p:txBody>
          <a:bodyPr wrap="square" rtlCol="0">
            <a:spAutoFit/>
          </a:bodyPr>
          <a:p>
            <a:r>
              <a:rPr lang="zh-CN" altLang="en-US">
                <a:latin typeface="微软雅黑" panose="020B0503020204020204" pitchFamily="34" charset="-122"/>
                <a:ea typeface="微软雅黑" panose="020B0503020204020204" pitchFamily="34" charset="-122"/>
              </a:rPr>
              <a:t>收入取值：寄件运单管理模块运费</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费用取值：四费账单匹配单号导出各个费用，或者网点综合账单可导出中转费、操作费、派费进行单号匹配。因系统目前有异常数据。更准确的做法是按照四费报价表制作流向成本表然后进行匹配，后期系统正常可按照系统费用数据核算。</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2"/>
          <p:cNvGrpSpPr/>
          <p:nvPr/>
        </p:nvGrpSpPr>
        <p:grpSpPr>
          <a:xfrm>
            <a:off x="758657" y="-1611891"/>
            <a:ext cx="10471223" cy="4318187"/>
            <a:chOff x="967105" y="-362544"/>
            <a:chExt cx="10471223" cy="4318187"/>
          </a:xfrm>
        </p:grpSpPr>
        <p:sp>
          <p:nvSpPr>
            <p:cNvPr id="17" name="Line 32"/>
            <p:cNvSpPr>
              <a:spLocks noChangeShapeType="1"/>
            </p:cNvSpPr>
            <p:nvPr/>
          </p:nvSpPr>
          <p:spPr bwMode="auto">
            <a:xfrm>
              <a:off x="967105" y="-362544"/>
              <a:ext cx="3898900"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530">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6666744" y="1870387"/>
              <a:ext cx="4771584" cy="2085256"/>
              <a:chOff x="6655911" y="2426059"/>
              <a:chExt cx="4751864" cy="2028822"/>
            </a:xfrm>
          </p:grpSpPr>
          <p:sp>
            <p:nvSpPr>
              <p:cNvPr id="7" name="Rectangle 4"/>
              <p:cNvSpPr>
                <a:spLocks noChangeArrowheads="1"/>
              </p:cNvSpPr>
              <p:nvPr/>
            </p:nvSpPr>
            <p:spPr bwMode="auto">
              <a:xfrm>
                <a:off x="7515225" y="2521308"/>
                <a:ext cx="3892550" cy="8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92D050"/>
                    </a:solidFill>
                    <a:latin typeface="微软雅黑" panose="020B0503020204020204" pitchFamily="34" charset="-122"/>
                    <a:ea typeface="微软雅黑" panose="020B0503020204020204" pitchFamily="34" charset="-122"/>
                    <a:sym typeface="+mn-ea"/>
                  </a:rPr>
                  <a:t>客户报价维护</a:t>
                </a:r>
                <a:endParaRPr lang="zh-CN" altLang="en-US" sz="2800" b="1" dirty="0">
                  <a:solidFill>
                    <a:srgbClr val="92D050"/>
                  </a:solidFill>
                  <a:latin typeface="微软雅黑" panose="020B0503020204020204" pitchFamily="34" charset="-122"/>
                  <a:ea typeface="微软雅黑" panose="020B0503020204020204" pitchFamily="34" charset="-122"/>
                </a:endParaRPr>
              </a:p>
              <a:p>
                <a:endParaRPr lang="zh-CN" altLang="en-US" sz="2800" b="1" dirty="0">
                  <a:solidFill>
                    <a:srgbClr val="92D05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Oval 6"/>
              <p:cNvSpPr>
                <a:spLocks noChangeArrowheads="1"/>
              </p:cNvSpPr>
              <p:nvPr/>
            </p:nvSpPr>
            <p:spPr bwMode="auto">
              <a:xfrm>
                <a:off x="6684010" y="2426059"/>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9" name="Text Box 24"/>
              <p:cNvSpPr txBox="1">
                <a:spLocks noChangeArrowheads="1"/>
              </p:cNvSpPr>
              <p:nvPr/>
            </p:nvSpPr>
            <p:spPr bwMode="auto">
              <a:xfrm>
                <a:off x="6762115" y="2521308"/>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bg1"/>
                    </a:solidFill>
                    <a:ea typeface="微软雅黑" panose="020B0503020204020204" pitchFamily="34" charset="-122"/>
                    <a:sym typeface="Arial" panose="020B0604020202020204" pitchFamily="34" charset="0"/>
                  </a:rPr>
                  <a:t>01</a:t>
                </a:r>
                <a:endParaRPr lang="zh-CN" altLang="zh-CN" sz="2000" b="1" dirty="0">
                  <a:solidFill>
                    <a:schemeClr val="bg1"/>
                  </a:solidFill>
                  <a:ea typeface="微软雅黑" panose="020B0503020204020204" pitchFamily="34" charset="-122"/>
                  <a:sym typeface="Arial" panose="020B0604020202020204" pitchFamily="34" charset="0"/>
                </a:endParaRPr>
              </a:p>
            </p:txBody>
          </p:sp>
          <p:sp>
            <p:nvSpPr>
              <p:cNvPr id="10" name="Oval 6"/>
              <p:cNvSpPr>
                <a:spLocks noChangeArrowheads="1"/>
              </p:cNvSpPr>
              <p:nvPr/>
            </p:nvSpPr>
            <p:spPr bwMode="auto">
              <a:xfrm>
                <a:off x="6655911" y="3159563"/>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1" name="Text Box 24"/>
              <p:cNvSpPr txBox="1">
                <a:spLocks noChangeArrowheads="1"/>
              </p:cNvSpPr>
              <p:nvPr/>
            </p:nvSpPr>
            <p:spPr bwMode="auto">
              <a:xfrm>
                <a:off x="6724491" y="3263984"/>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2</a:t>
                </a:r>
                <a:endParaRPr lang="en-US" altLang="zh-CN" sz="2000" dirty="0">
                  <a:solidFill>
                    <a:schemeClr val="bg1"/>
                  </a:solidFill>
                  <a:ea typeface="微软雅黑" panose="020B0503020204020204" pitchFamily="34" charset="-122"/>
                  <a:sym typeface="Arial" panose="020B0604020202020204" pitchFamily="34" charset="0"/>
                </a:endParaRPr>
              </a:p>
            </p:txBody>
          </p:sp>
          <p:sp>
            <p:nvSpPr>
              <p:cNvPr id="12" name="Oval 6"/>
              <p:cNvSpPr>
                <a:spLocks noChangeArrowheads="1"/>
              </p:cNvSpPr>
              <p:nvPr/>
            </p:nvSpPr>
            <p:spPr bwMode="auto">
              <a:xfrm>
                <a:off x="6684010" y="3863696"/>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3" name="Text Box 24"/>
              <p:cNvSpPr txBox="1">
                <a:spLocks noChangeArrowheads="1"/>
              </p:cNvSpPr>
              <p:nvPr/>
            </p:nvSpPr>
            <p:spPr bwMode="auto">
              <a:xfrm>
                <a:off x="6752590" y="3986460"/>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3</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grpSp>
        <p:nvGrpSpPr>
          <p:cNvPr id="24" name="组合 23"/>
          <p:cNvGrpSpPr/>
          <p:nvPr/>
        </p:nvGrpSpPr>
        <p:grpSpPr>
          <a:xfrm>
            <a:off x="6572559" y="2802914"/>
            <a:ext cx="593638" cy="607629"/>
            <a:chOff x="6740482" y="3567996"/>
            <a:chExt cx="593638" cy="607629"/>
          </a:xfrm>
        </p:grpSpPr>
        <p:sp>
          <p:nvSpPr>
            <p:cNvPr id="25"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6"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4</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27" name="组合 26"/>
          <p:cNvGrpSpPr/>
          <p:nvPr/>
        </p:nvGrpSpPr>
        <p:grpSpPr>
          <a:xfrm>
            <a:off x="6572237" y="3596743"/>
            <a:ext cx="593638" cy="607629"/>
            <a:chOff x="6740482" y="3567996"/>
            <a:chExt cx="593638" cy="607629"/>
          </a:xfrm>
        </p:grpSpPr>
        <p:sp>
          <p:nvSpPr>
            <p:cNvPr id="2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9"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5</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0" name="组合 29"/>
          <p:cNvGrpSpPr/>
          <p:nvPr/>
        </p:nvGrpSpPr>
        <p:grpSpPr>
          <a:xfrm>
            <a:off x="6585985" y="4390572"/>
            <a:ext cx="593638" cy="607629"/>
            <a:chOff x="6740482" y="3567996"/>
            <a:chExt cx="593638" cy="607629"/>
          </a:xfrm>
        </p:grpSpPr>
        <p:sp>
          <p:nvSpPr>
            <p:cNvPr id="31"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2"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6</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3" name="组合 32"/>
          <p:cNvGrpSpPr/>
          <p:nvPr/>
        </p:nvGrpSpPr>
        <p:grpSpPr>
          <a:xfrm>
            <a:off x="6572237" y="5096589"/>
            <a:ext cx="593638" cy="607629"/>
            <a:chOff x="6740482" y="3567996"/>
            <a:chExt cx="593638" cy="607629"/>
          </a:xfrm>
        </p:grpSpPr>
        <p:sp>
          <p:nvSpPr>
            <p:cNvPr id="34"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5"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7</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 name="文本框 1"/>
          <p:cNvSpPr txBox="1"/>
          <p:nvPr/>
        </p:nvSpPr>
        <p:spPr>
          <a:xfrm>
            <a:off x="7320915" y="1374775"/>
            <a:ext cx="2803525" cy="521970"/>
          </a:xfrm>
          <a:prstGeom prst="rect">
            <a:avLst/>
          </a:prstGeom>
          <a:noFill/>
        </p:spPr>
        <p:txBody>
          <a:bodyPr wrap="square" rtlCol="0">
            <a:spAutoFit/>
          </a:bodyPr>
          <a:p>
            <a:pPr algn="l"/>
            <a:r>
              <a:rPr lang="zh-CN" altLang="en-US" sz="2800" b="1" dirty="0">
                <a:solidFill>
                  <a:srgbClr val="92D050"/>
                </a:solidFill>
                <a:latin typeface="微软雅黑" panose="020B0503020204020204" pitchFamily="34" charset="-122"/>
                <a:ea typeface="微软雅黑" panose="020B0503020204020204" pitchFamily="34" charset="-122"/>
                <a:sym typeface="+mn-ea"/>
              </a:rPr>
              <a:t>现结</a:t>
            </a:r>
            <a:r>
              <a:rPr lang="en-US" altLang="zh-CN" sz="2800" b="1" dirty="0">
                <a:solidFill>
                  <a:srgbClr val="92D050"/>
                </a:solidFill>
                <a:latin typeface="微软雅黑" panose="020B0503020204020204" pitchFamily="34" charset="-122"/>
                <a:ea typeface="微软雅黑" panose="020B0503020204020204" pitchFamily="34" charset="-122"/>
                <a:sym typeface="+mn-ea"/>
              </a:rPr>
              <a:t>/</a:t>
            </a:r>
            <a:r>
              <a:rPr lang="zh-CN" altLang="en-US" sz="2800" b="1" dirty="0">
                <a:solidFill>
                  <a:srgbClr val="92D050"/>
                </a:solidFill>
                <a:latin typeface="微软雅黑" panose="020B0503020204020204" pitchFamily="34" charset="-122"/>
                <a:ea typeface="微软雅黑" panose="020B0503020204020204" pitchFamily="34" charset="-122"/>
                <a:sym typeface="+mn-ea"/>
              </a:rPr>
              <a:t>月结收款</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7447915" y="2112645"/>
            <a:ext cx="2676525" cy="521970"/>
          </a:xfrm>
          <a:prstGeom prst="rect">
            <a:avLst/>
          </a:prstGeom>
          <a:noFill/>
        </p:spPr>
        <p:txBody>
          <a:bodyPr wrap="square" rtlCol="0">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结算账单</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320915" y="2802890"/>
            <a:ext cx="3514725" cy="521970"/>
          </a:xfrm>
          <a:prstGeom prst="rect">
            <a:avLst/>
          </a:prstGeom>
          <a:noFill/>
        </p:spPr>
        <p:txBody>
          <a:bodyPr wrap="square" rtlCol="0">
            <a:spAutoFit/>
          </a:bodyPr>
          <a:p>
            <a:pPr algn="ctr"/>
            <a:r>
              <a:rPr lang="zh-CN" altLang="en-US" sz="2800" b="1" dirty="0">
                <a:solidFill>
                  <a:srgbClr val="92D050"/>
                </a:solidFill>
                <a:latin typeface="微软雅黑" panose="020B0503020204020204" pitchFamily="34" charset="-122"/>
                <a:ea typeface="微软雅黑" panose="020B0503020204020204" pitchFamily="34" charset="-122"/>
                <a:sym typeface="+mn-ea"/>
              </a:rPr>
              <a:t>月结客户成本核算</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623810" y="3591560"/>
            <a:ext cx="1960880" cy="521970"/>
          </a:xfrm>
          <a:prstGeom prst="rect">
            <a:avLst/>
          </a:prstGeom>
          <a:noFill/>
        </p:spPr>
        <p:txBody>
          <a:bodyPr wrap="none" rtlCol="0" anchor="t">
            <a:spAutoFit/>
          </a:bodyPr>
          <a:p>
            <a:r>
              <a:rPr lang="zh-CN" altLang="en-US" sz="2800" b="1" dirty="0">
                <a:solidFill>
                  <a:schemeClr val="tx1"/>
                </a:solidFill>
                <a:latin typeface="微软雅黑" panose="020B0503020204020204" pitchFamily="34" charset="-122"/>
                <a:ea typeface="微软雅黑" panose="020B0503020204020204" pitchFamily="34" charset="-122"/>
                <a:sym typeface="+mn-ea"/>
              </a:rPr>
              <a:t>预付款管理</a:t>
            </a: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7623810" y="4432935"/>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预付款查询</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7623810" y="5203825"/>
            <a:ext cx="3738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结算岗位每日工作内容</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6572237" y="5876369"/>
            <a:ext cx="593638" cy="607629"/>
            <a:chOff x="6740482" y="3567996"/>
            <a:chExt cx="593638" cy="607629"/>
          </a:xfrm>
        </p:grpSpPr>
        <p:sp>
          <p:nvSpPr>
            <p:cNvPr id="1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9" name="Text Box 24"/>
            <p:cNvSpPr txBox="1">
              <a:spLocks noChangeArrowheads="1"/>
            </p:cNvSpPr>
            <p:nvPr/>
          </p:nvSpPr>
          <p:spPr bwMode="auto">
            <a:xfrm>
              <a:off x="6809346" y="3675329"/>
              <a:ext cx="485878"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8</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1" name="文本框 20"/>
          <p:cNvSpPr txBox="1"/>
          <p:nvPr/>
        </p:nvSpPr>
        <p:spPr>
          <a:xfrm>
            <a:off x="7518400" y="5876290"/>
            <a:ext cx="4441190" cy="953135"/>
          </a:xfrm>
          <a:prstGeom prst="rect">
            <a:avLst/>
          </a:prstGeom>
          <a:noFill/>
        </p:spPr>
        <p:txBody>
          <a:bodyPr wrap="square" rtlCol="0" anchor="t">
            <a:spAutoFit/>
          </a:bodyPr>
          <a:p>
            <a:r>
              <a:rPr lang="zh-CN" altLang="zh-CN" sz="2800" b="1" dirty="0">
                <a:solidFill>
                  <a:srgbClr val="92D050"/>
                </a:solidFill>
                <a:latin typeface="微软雅黑" panose="020B0503020204020204" pitchFamily="34" charset="-122"/>
                <a:ea typeface="微软雅黑" panose="020B0503020204020204" pitchFamily="34" charset="-122"/>
                <a:sym typeface="+mn-ea"/>
              </a:rPr>
              <a:t>集散点建包费支线费操作费报价维护</a:t>
            </a:r>
            <a:endParaRPr lang="zh-CN" altLang="zh-CN" sz="2800" b="1" dirty="0">
              <a:solidFill>
                <a:srgbClr val="92D05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1087755" y="35369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5-1</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、预付款管理</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29945" y="1410970"/>
            <a:ext cx="8496300" cy="3924300"/>
          </a:xfrm>
          <a:prstGeom prst="rect">
            <a:avLst/>
          </a:prstGeom>
        </p:spPr>
      </p:pic>
      <p:sp>
        <p:nvSpPr>
          <p:cNvPr id="11" name="文本框 10"/>
          <p:cNvSpPr txBox="1"/>
          <p:nvPr/>
        </p:nvSpPr>
        <p:spPr>
          <a:xfrm>
            <a:off x="829945" y="1042670"/>
            <a:ext cx="419862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企业银行</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预付款管理</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nvSpPr>
        <p:spPr>
          <a:xfrm>
            <a:off x="9326245" y="1410970"/>
            <a:ext cx="2761615" cy="1889760"/>
          </a:xfrm>
          <a:prstGeom prst="rect">
            <a:avLst/>
          </a:prstGeom>
        </p:spPr>
        <p:txBody>
          <a:bodyPr wrap="square">
            <a:spAutoFit/>
          </a:bodyPr>
          <a:p>
            <a:pPr marL="285750" lvl="0" indent="-285750">
              <a:lnSpc>
                <a:spcPct val="130000"/>
              </a:lnSpc>
              <a:spcBef>
                <a:spcPts val="600"/>
              </a:spcBef>
              <a:spcAft>
                <a:spcPts val="600"/>
              </a:spcAft>
              <a:buFont typeface="Wingdings" panose="05000000000000000000" pitchFamily="2" charset="2"/>
              <a:buChar char="q"/>
            </a:pPr>
            <a:r>
              <a:rPr lang="zh-CN" altLang="en-US" b="1" dirty="0" smtClean="0">
                <a:latin typeface="微软雅黑" panose="020B0503020204020204" pitchFamily="34" charset="-122"/>
                <a:ea typeface="微软雅黑" panose="020B0503020204020204" pitchFamily="34" charset="-122"/>
              </a:rPr>
              <a:t>预付款管理：</a:t>
            </a:r>
            <a:r>
              <a:rPr lang="zh-CN" altLang="en-US" dirty="0" smtClean="0">
                <a:latin typeface="微软雅黑" panose="020B0503020204020204" pitchFamily="34" charset="-122"/>
                <a:ea typeface="微软雅黑" panose="020B0503020204020204" pitchFamily="34" charset="-122"/>
              </a:rPr>
              <a:t>对网点自己预付款账户进行查询，看到自己网点的</a:t>
            </a:r>
            <a:r>
              <a:rPr lang="zh-CN" altLang="en-US" dirty="0" smtClean="0">
                <a:solidFill>
                  <a:srgbClr val="FF0000"/>
                </a:solidFill>
                <a:latin typeface="微软雅黑" panose="020B0503020204020204" pitchFamily="34" charset="-122"/>
                <a:ea typeface="微软雅黑" panose="020B0503020204020204" pitchFamily="34" charset="-122"/>
              </a:rPr>
              <a:t>账户余额</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关闭系统金额，预付款警戒金额</a:t>
            </a:r>
            <a:r>
              <a:rPr lang="zh-CN" altLang="en-US" dirty="0" smtClean="0">
                <a:latin typeface="微软雅黑" panose="020B0503020204020204" pitchFamily="34" charset="-122"/>
                <a:ea typeface="微软雅黑" panose="020B0503020204020204" pitchFamily="34" charset="-122"/>
              </a:rPr>
              <a:t>等信息</a:t>
            </a: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2800" b="1" dirty="0">
              <a:solidFill>
                <a:srgbClr val="DD2625"/>
              </a:solidFill>
              <a:latin typeface="黑体" panose="02010609060101010101" charset="-122"/>
              <a:ea typeface="黑体" panose="02010609060101010101" charset="-122"/>
              <a:cs typeface="黑体" panose="02010609060101010101" charset="-122"/>
            </a:endParaRPr>
          </a:p>
        </p:txBody>
      </p:sp>
      <p:sp>
        <p:nvSpPr>
          <p:cNvPr id="6" name="矩形 5"/>
          <p:cNvSpPr/>
          <p:nvPr/>
        </p:nvSpPr>
        <p:spPr>
          <a:xfrm>
            <a:off x="685800" y="1067733"/>
            <a:ext cx="11013141" cy="417358"/>
          </a:xfrm>
          <a:prstGeom prst="rect">
            <a:avLst/>
          </a:prstGeom>
        </p:spPr>
        <p:txBody>
          <a:bodyPr wrap="square">
            <a:spAutoFit/>
          </a:bodyPr>
          <a:lstStyle/>
          <a:p>
            <a:pPr marL="285750" lvl="0" indent="-285750">
              <a:lnSpc>
                <a:spcPct val="130000"/>
              </a:lnSpc>
              <a:spcBef>
                <a:spcPts val="600"/>
              </a:spcBef>
              <a:spcAft>
                <a:spcPts val="600"/>
              </a:spcAft>
              <a:buFont typeface="Wingdings" panose="05000000000000000000" pitchFamily="2" charset="2"/>
              <a:buChar char="q"/>
            </a:pPr>
            <a:r>
              <a:rPr lang="zh-CN" altLang="en-US" b="1" dirty="0" smtClean="0">
                <a:latin typeface="微软雅黑" panose="020B0503020204020204" pitchFamily="34" charset="-122"/>
                <a:ea typeface="微软雅黑" panose="020B0503020204020204" pitchFamily="34" charset="-122"/>
              </a:rPr>
              <a:t>警戒金额，关闭金额：</a:t>
            </a:r>
            <a:endParaRPr lang="en-US" altLang="zh-CN" dirty="0" smtClean="0">
              <a:latin typeface="微软雅黑" panose="020B0503020204020204" pitchFamily="34" charset="-122"/>
              <a:ea typeface="微软雅黑" panose="020B0503020204020204" pitchFamily="34" charset="-122"/>
            </a:endParaRPr>
          </a:p>
        </p:txBody>
      </p:sp>
      <p:sp>
        <p:nvSpPr>
          <p:cNvPr id="8" name="矩形 7"/>
          <p:cNvSpPr/>
          <p:nvPr/>
        </p:nvSpPr>
        <p:spPr>
          <a:xfrm>
            <a:off x="685800" y="1955165"/>
            <a:ext cx="5283200" cy="2707005"/>
          </a:xfrm>
          <a:prstGeom prst="rect">
            <a:avLst/>
          </a:prstGeom>
        </p:spPr>
        <p:txBody>
          <a:bodyPr wrap="square">
            <a:spAutoFit/>
          </a:bodyPr>
          <a:lstStyle/>
          <a:p>
            <a:pPr marL="285750" lvl="0" indent="-285750">
              <a:lnSpc>
                <a:spcPct val="200000"/>
              </a:lnSpc>
              <a:spcBef>
                <a:spcPts val="600"/>
              </a:spcBef>
              <a:spcAft>
                <a:spcPts val="600"/>
              </a:spcAft>
              <a:buFont typeface="Wingdings" panose="05000000000000000000" pitchFamily="2" charset="2"/>
              <a:buChar char="q"/>
            </a:pPr>
            <a:r>
              <a:rPr lang="zh-CN" altLang="en-US" sz="1600" dirty="0" smtClean="0">
                <a:solidFill>
                  <a:srgbClr val="FF0000"/>
                </a:solidFill>
                <a:latin typeface="微软雅黑" panose="020B0503020204020204" pitchFamily="34" charset="-122"/>
                <a:ea typeface="微软雅黑" panose="020B0503020204020204" pitchFamily="34" charset="-122"/>
              </a:rPr>
              <a:t>警戒金额</a:t>
            </a:r>
            <a:r>
              <a:rPr lang="zh-CN" altLang="en-US" sz="1600" dirty="0" smtClean="0">
                <a:latin typeface="微软雅黑" panose="020B0503020204020204" pitchFamily="34" charset="-122"/>
                <a:ea typeface="微软雅黑" panose="020B0503020204020204" pitchFamily="34" charset="-122"/>
              </a:rPr>
              <a:t>：达到设定值后，在登录</a:t>
            </a:r>
            <a:r>
              <a:rPr lang="en-US" altLang="zh-CN" sz="1600" dirty="0" smtClean="0">
                <a:latin typeface="微软雅黑" panose="020B0503020204020204" pitchFamily="34" charset="-122"/>
                <a:ea typeface="微软雅黑" panose="020B0503020204020204" pitchFamily="34" charset="-122"/>
              </a:rPr>
              <a:t>JMS</a:t>
            </a:r>
            <a:r>
              <a:rPr lang="zh-CN" altLang="en-US" sz="1600" dirty="0" smtClean="0">
                <a:latin typeface="微软雅黑" panose="020B0503020204020204" pitchFamily="34" charset="-122"/>
                <a:ea typeface="微软雅黑" panose="020B0503020204020204" pitchFamily="34" charset="-122"/>
              </a:rPr>
              <a:t>系统会提醒网点余额达到警戒金额，需要及时充值</a:t>
            </a:r>
            <a:endParaRPr lang="en-US" altLang="zh-CN" sz="1600" dirty="0" smtClean="0">
              <a:latin typeface="微软雅黑" panose="020B0503020204020204" pitchFamily="34" charset="-122"/>
              <a:ea typeface="微软雅黑" panose="020B0503020204020204" pitchFamily="34" charset="-122"/>
            </a:endParaRPr>
          </a:p>
          <a:p>
            <a:pPr marL="285750" lvl="0" indent="-285750">
              <a:lnSpc>
                <a:spcPct val="200000"/>
              </a:lnSpc>
              <a:spcBef>
                <a:spcPts val="600"/>
              </a:spcBef>
              <a:spcAft>
                <a:spcPts val="600"/>
              </a:spcAft>
              <a:buFont typeface="Wingdings" panose="05000000000000000000" pitchFamily="2" charset="2"/>
              <a:buChar char="q"/>
            </a:pPr>
            <a:r>
              <a:rPr lang="zh-CN" altLang="en-US" sz="1600" dirty="0" smtClean="0">
                <a:solidFill>
                  <a:srgbClr val="FF0000"/>
                </a:solidFill>
                <a:latin typeface="微软雅黑" panose="020B0503020204020204" pitchFamily="34" charset="-122"/>
                <a:ea typeface="微软雅黑" panose="020B0503020204020204" pitchFamily="34" charset="-122"/>
              </a:rPr>
              <a:t>关闭系统金额</a:t>
            </a:r>
            <a:r>
              <a:rPr lang="zh-CN" altLang="en-US" sz="1600" dirty="0" smtClean="0">
                <a:latin typeface="微软雅黑" panose="020B0503020204020204" pitchFamily="34" charset="-122"/>
                <a:ea typeface="微软雅黑" panose="020B0503020204020204" pitchFamily="34" charset="-122"/>
              </a:rPr>
              <a:t>：达到关闭金额后</a:t>
            </a:r>
            <a:r>
              <a:rPr lang="zh-CN" altLang="en-US" sz="1600" dirty="0">
                <a:latin typeface="微软雅黑" panose="020B0503020204020204" pitchFamily="34" charset="-122"/>
                <a:ea typeface="微软雅黑" panose="020B0503020204020204" pitchFamily="34" charset="-122"/>
              </a:rPr>
              <a:t>，在登录</a:t>
            </a:r>
            <a:r>
              <a:rPr lang="en-US" altLang="zh-CN" sz="1600" dirty="0">
                <a:latin typeface="微软雅黑" panose="020B0503020204020204" pitchFamily="34" charset="-122"/>
                <a:ea typeface="微软雅黑" panose="020B0503020204020204" pitchFamily="34" charset="-122"/>
              </a:rPr>
              <a:t>JMS</a:t>
            </a:r>
            <a:r>
              <a:rPr lang="zh-CN" altLang="en-US" sz="1600" dirty="0">
                <a:latin typeface="微软雅黑" panose="020B0503020204020204" pitchFamily="34" charset="-122"/>
                <a:ea typeface="微软雅黑" panose="020B0503020204020204" pitchFamily="34" charset="-122"/>
              </a:rPr>
              <a:t>系统会</a:t>
            </a:r>
            <a:r>
              <a:rPr lang="zh-CN" altLang="en-US" sz="1600" dirty="0" smtClean="0">
                <a:latin typeface="微软雅黑" panose="020B0503020204020204" pitchFamily="34" charset="-122"/>
                <a:ea typeface="微软雅黑" panose="020B0503020204020204" pitchFamily="34" charset="-122"/>
              </a:rPr>
              <a:t>提醒余额不足。无法进行发件，转运中心扫描也会限制，充值后可恢复</a:t>
            </a:r>
            <a:endParaRPr lang="en-US" altLang="zh-CN" sz="1600"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866890" y="1067435"/>
            <a:ext cx="2494915" cy="4429760"/>
          </a:xfrm>
          <a:prstGeom prst="rect">
            <a:avLst/>
          </a:prstGeom>
        </p:spPr>
      </p:pic>
      <p:sp>
        <p:nvSpPr>
          <p:cNvPr id="12" name="文本框 11"/>
          <p:cNvSpPr txBox="1"/>
          <p:nvPr/>
        </p:nvSpPr>
        <p:spPr>
          <a:xfrm>
            <a:off x="929640" y="36385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5-2</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、预付款管理</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2"/>
          <p:cNvGrpSpPr/>
          <p:nvPr/>
        </p:nvGrpSpPr>
        <p:grpSpPr>
          <a:xfrm>
            <a:off x="758657" y="-1611891"/>
            <a:ext cx="10471223" cy="4318187"/>
            <a:chOff x="967105" y="-362544"/>
            <a:chExt cx="10471223" cy="4318187"/>
          </a:xfrm>
        </p:grpSpPr>
        <p:sp>
          <p:nvSpPr>
            <p:cNvPr id="17" name="Line 32"/>
            <p:cNvSpPr>
              <a:spLocks noChangeShapeType="1"/>
            </p:cNvSpPr>
            <p:nvPr/>
          </p:nvSpPr>
          <p:spPr bwMode="auto">
            <a:xfrm>
              <a:off x="967105" y="-362544"/>
              <a:ext cx="3898900"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530">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6666744" y="1870387"/>
              <a:ext cx="4771584" cy="2085256"/>
              <a:chOff x="6655911" y="2426059"/>
              <a:chExt cx="4751864" cy="2028822"/>
            </a:xfrm>
          </p:grpSpPr>
          <p:sp>
            <p:nvSpPr>
              <p:cNvPr id="7" name="Rectangle 4"/>
              <p:cNvSpPr>
                <a:spLocks noChangeArrowheads="1"/>
              </p:cNvSpPr>
              <p:nvPr/>
            </p:nvSpPr>
            <p:spPr bwMode="auto">
              <a:xfrm>
                <a:off x="7515225" y="2521308"/>
                <a:ext cx="3892550" cy="8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92D050"/>
                    </a:solidFill>
                    <a:latin typeface="微软雅黑" panose="020B0503020204020204" pitchFamily="34" charset="-122"/>
                    <a:ea typeface="微软雅黑" panose="020B0503020204020204" pitchFamily="34" charset="-122"/>
                    <a:sym typeface="+mn-ea"/>
                  </a:rPr>
                  <a:t>客户报价维护</a:t>
                </a:r>
                <a:endParaRPr lang="zh-CN" altLang="en-US" sz="2800" b="1" dirty="0">
                  <a:solidFill>
                    <a:srgbClr val="92D050"/>
                  </a:solidFill>
                  <a:latin typeface="微软雅黑" panose="020B0503020204020204" pitchFamily="34" charset="-122"/>
                  <a:ea typeface="微软雅黑" panose="020B0503020204020204" pitchFamily="34" charset="-122"/>
                </a:endParaRPr>
              </a:p>
              <a:p>
                <a:endParaRPr lang="zh-CN" altLang="en-US" sz="2800" b="1" dirty="0">
                  <a:solidFill>
                    <a:srgbClr val="92D05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Oval 6"/>
              <p:cNvSpPr>
                <a:spLocks noChangeArrowheads="1"/>
              </p:cNvSpPr>
              <p:nvPr/>
            </p:nvSpPr>
            <p:spPr bwMode="auto">
              <a:xfrm>
                <a:off x="6684010" y="2426059"/>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9" name="Text Box 24"/>
              <p:cNvSpPr txBox="1">
                <a:spLocks noChangeArrowheads="1"/>
              </p:cNvSpPr>
              <p:nvPr/>
            </p:nvSpPr>
            <p:spPr bwMode="auto">
              <a:xfrm>
                <a:off x="6762115" y="2521308"/>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bg1"/>
                    </a:solidFill>
                    <a:ea typeface="微软雅黑" panose="020B0503020204020204" pitchFamily="34" charset="-122"/>
                    <a:sym typeface="Arial" panose="020B0604020202020204" pitchFamily="34" charset="0"/>
                  </a:rPr>
                  <a:t>01</a:t>
                </a:r>
                <a:endParaRPr lang="zh-CN" altLang="zh-CN" sz="2000" b="1" dirty="0">
                  <a:solidFill>
                    <a:schemeClr val="bg1"/>
                  </a:solidFill>
                  <a:ea typeface="微软雅黑" panose="020B0503020204020204" pitchFamily="34" charset="-122"/>
                  <a:sym typeface="Arial" panose="020B0604020202020204" pitchFamily="34" charset="0"/>
                </a:endParaRPr>
              </a:p>
            </p:txBody>
          </p:sp>
          <p:sp>
            <p:nvSpPr>
              <p:cNvPr id="10" name="Oval 6"/>
              <p:cNvSpPr>
                <a:spLocks noChangeArrowheads="1"/>
              </p:cNvSpPr>
              <p:nvPr/>
            </p:nvSpPr>
            <p:spPr bwMode="auto">
              <a:xfrm>
                <a:off x="6655911" y="3159563"/>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1" name="Text Box 24"/>
              <p:cNvSpPr txBox="1">
                <a:spLocks noChangeArrowheads="1"/>
              </p:cNvSpPr>
              <p:nvPr/>
            </p:nvSpPr>
            <p:spPr bwMode="auto">
              <a:xfrm>
                <a:off x="6724491" y="3263984"/>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2</a:t>
                </a:r>
                <a:endParaRPr lang="en-US" altLang="zh-CN" sz="2000" dirty="0">
                  <a:solidFill>
                    <a:schemeClr val="bg1"/>
                  </a:solidFill>
                  <a:ea typeface="微软雅黑" panose="020B0503020204020204" pitchFamily="34" charset="-122"/>
                  <a:sym typeface="Arial" panose="020B0604020202020204" pitchFamily="34" charset="0"/>
                </a:endParaRPr>
              </a:p>
            </p:txBody>
          </p:sp>
          <p:sp>
            <p:nvSpPr>
              <p:cNvPr id="12" name="Oval 6"/>
              <p:cNvSpPr>
                <a:spLocks noChangeArrowheads="1"/>
              </p:cNvSpPr>
              <p:nvPr/>
            </p:nvSpPr>
            <p:spPr bwMode="auto">
              <a:xfrm>
                <a:off x="6684010" y="3863696"/>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3" name="Text Box 24"/>
              <p:cNvSpPr txBox="1">
                <a:spLocks noChangeArrowheads="1"/>
              </p:cNvSpPr>
              <p:nvPr/>
            </p:nvSpPr>
            <p:spPr bwMode="auto">
              <a:xfrm>
                <a:off x="6752590" y="3986460"/>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3</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grpSp>
        <p:nvGrpSpPr>
          <p:cNvPr id="24" name="组合 23"/>
          <p:cNvGrpSpPr/>
          <p:nvPr/>
        </p:nvGrpSpPr>
        <p:grpSpPr>
          <a:xfrm>
            <a:off x="6572559" y="2802914"/>
            <a:ext cx="593638" cy="607629"/>
            <a:chOff x="6740482" y="3567996"/>
            <a:chExt cx="593638" cy="607629"/>
          </a:xfrm>
        </p:grpSpPr>
        <p:sp>
          <p:nvSpPr>
            <p:cNvPr id="25"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6"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4</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27" name="组合 26"/>
          <p:cNvGrpSpPr/>
          <p:nvPr/>
        </p:nvGrpSpPr>
        <p:grpSpPr>
          <a:xfrm>
            <a:off x="6572237" y="3596743"/>
            <a:ext cx="593638" cy="607629"/>
            <a:chOff x="6740482" y="3567996"/>
            <a:chExt cx="593638" cy="607629"/>
          </a:xfrm>
        </p:grpSpPr>
        <p:sp>
          <p:nvSpPr>
            <p:cNvPr id="2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9"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5</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0" name="组合 29"/>
          <p:cNvGrpSpPr/>
          <p:nvPr/>
        </p:nvGrpSpPr>
        <p:grpSpPr>
          <a:xfrm>
            <a:off x="6585985" y="4390572"/>
            <a:ext cx="593638" cy="607629"/>
            <a:chOff x="6740482" y="3567996"/>
            <a:chExt cx="593638" cy="607629"/>
          </a:xfrm>
        </p:grpSpPr>
        <p:sp>
          <p:nvSpPr>
            <p:cNvPr id="31"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2"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6</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3" name="组合 32"/>
          <p:cNvGrpSpPr/>
          <p:nvPr/>
        </p:nvGrpSpPr>
        <p:grpSpPr>
          <a:xfrm>
            <a:off x="6572237" y="5096589"/>
            <a:ext cx="593638" cy="607629"/>
            <a:chOff x="6740482" y="3567996"/>
            <a:chExt cx="593638" cy="607629"/>
          </a:xfrm>
        </p:grpSpPr>
        <p:sp>
          <p:nvSpPr>
            <p:cNvPr id="34"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5"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7</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 name="文本框 1"/>
          <p:cNvSpPr txBox="1"/>
          <p:nvPr/>
        </p:nvSpPr>
        <p:spPr>
          <a:xfrm>
            <a:off x="7320915" y="1374775"/>
            <a:ext cx="2803525" cy="521970"/>
          </a:xfrm>
          <a:prstGeom prst="rect">
            <a:avLst/>
          </a:prstGeom>
          <a:noFill/>
        </p:spPr>
        <p:txBody>
          <a:bodyPr wrap="square" rtlCol="0">
            <a:spAutoFit/>
          </a:bodyPr>
          <a:p>
            <a:pPr algn="l"/>
            <a:r>
              <a:rPr lang="zh-CN" altLang="en-US" sz="2800" b="1" dirty="0">
                <a:solidFill>
                  <a:srgbClr val="92D050"/>
                </a:solidFill>
                <a:latin typeface="微软雅黑" panose="020B0503020204020204" pitchFamily="34" charset="-122"/>
                <a:ea typeface="微软雅黑" panose="020B0503020204020204" pitchFamily="34" charset="-122"/>
                <a:sym typeface="+mn-ea"/>
              </a:rPr>
              <a:t>现结</a:t>
            </a:r>
            <a:r>
              <a:rPr lang="en-US" altLang="zh-CN" sz="2800" b="1" dirty="0">
                <a:solidFill>
                  <a:srgbClr val="92D050"/>
                </a:solidFill>
                <a:latin typeface="微软雅黑" panose="020B0503020204020204" pitchFamily="34" charset="-122"/>
                <a:ea typeface="微软雅黑" panose="020B0503020204020204" pitchFamily="34" charset="-122"/>
                <a:sym typeface="+mn-ea"/>
              </a:rPr>
              <a:t>/</a:t>
            </a:r>
            <a:r>
              <a:rPr lang="zh-CN" altLang="en-US" sz="2800" b="1" dirty="0">
                <a:solidFill>
                  <a:srgbClr val="92D050"/>
                </a:solidFill>
                <a:latin typeface="微软雅黑" panose="020B0503020204020204" pitchFamily="34" charset="-122"/>
                <a:ea typeface="微软雅黑" panose="020B0503020204020204" pitchFamily="34" charset="-122"/>
                <a:sym typeface="+mn-ea"/>
              </a:rPr>
              <a:t>月结收款</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7447915" y="2112645"/>
            <a:ext cx="2676525" cy="521970"/>
          </a:xfrm>
          <a:prstGeom prst="rect">
            <a:avLst/>
          </a:prstGeom>
          <a:noFill/>
        </p:spPr>
        <p:txBody>
          <a:bodyPr wrap="square" rtlCol="0">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结算账单</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320915" y="2802890"/>
            <a:ext cx="3514725" cy="521970"/>
          </a:xfrm>
          <a:prstGeom prst="rect">
            <a:avLst/>
          </a:prstGeom>
          <a:noFill/>
        </p:spPr>
        <p:txBody>
          <a:bodyPr wrap="square" rtlCol="0">
            <a:spAutoFit/>
          </a:bodyPr>
          <a:p>
            <a:pPr algn="ctr"/>
            <a:r>
              <a:rPr lang="zh-CN" altLang="en-US" sz="2800" b="1" dirty="0">
                <a:solidFill>
                  <a:srgbClr val="92D050"/>
                </a:solidFill>
                <a:latin typeface="微软雅黑" panose="020B0503020204020204" pitchFamily="34" charset="-122"/>
                <a:ea typeface="微软雅黑" panose="020B0503020204020204" pitchFamily="34" charset="-122"/>
                <a:sym typeface="+mn-ea"/>
              </a:rPr>
              <a:t>月结客户成本核算</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623810" y="3591560"/>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预付款管理</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7623810" y="4432935"/>
            <a:ext cx="1960880" cy="521970"/>
          </a:xfrm>
          <a:prstGeom prst="rect">
            <a:avLst/>
          </a:prstGeom>
          <a:noFill/>
        </p:spPr>
        <p:txBody>
          <a:bodyPr wrap="none" rtlCol="0" anchor="t">
            <a:spAutoFit/>
          </a:bodyPr>
          <a:p>
            <a:r>
              <a:rPr lang="zh-CN" altLang="en-US" sz="2800" b="1" dirty="0">
                <a:solidFill>
                  <a:schemeClr val="tx1"/>
                </a:solidFill>
                <a:latin typeface="微软雅黑" panose="020B0503020204020204" pitchFamily="34" charset="-122"/>
                <a:ea typeface="微软雅黑" panose="020B0503020204020204" pitchFamily="34" charset="-122"/>
                <a:sym typeface="+mn-ea"/>
              </a:rPr>
              <a:t>预付款查询</a:t>
            </a: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7623810" y="5203825"/>
            <a:ext cx="3738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结算岗位每日工作内容</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6572237" y="5876369"/>
            <a:ext cx="593638" cy="607629"/>
            <a:chOff x="6740482" y="3567996"/>
            <a:chExt cx="593638" cy="607629"/>
          </a:xfrm>
        </p:grpSpPr>
        <p:sp>
          <p:nvSpPr>
            <p:cNvPr id="1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9" name="Text Box 24"/>
            <p:cNvSpPr txBox="1">
              <a:spLocks noChangeArrowheads="1"/>
            </p:cNvSpPr>
            <p:nvPr/>
          </p:nvSpPr>
          <p:spPr bwMode="auto">
            <a:xfrm>
              <a:off x="6809346" y="3675329"/>
              <a:ext cx="485878"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8</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1" name="文本框 20"/>
          <p:cNvSpPr txBox="1"/>
          <p:nvPr/>
        </p:nvSpPr>
        <p:spPr>
          <a:xfrm>
            <a:off x="7518400" y="5876290"/>
            <a:ext cx="4441190" cy="953135"/>
          </a:xfrm>
          <a:prstGeom prst="rect">
            <a:avLst/>
          </a:prstGeom>
          <a:noFill/>
        </p:spPr>
        <p:txBody>
          <a:bodyPr wrap="square" rtlCol="0" anchor="t">
            <a:spAutoFit/>
          </a:bodyPr>
          <a:p>
            <a:r>
              <a:rPr lang="zh-CN" altLang="zh-CN" sz="2800" b="1" dirty="0">
                <a:solidFill>
                  <a:srgbClr val="92D050"/>
                </a:solidFill>
                <a:latin typeface="微软雅黑" panose="020B0503020204020204" pitchFamily="34" charset="-122"/>
                <a:ea typeface="微软雅黑" panose="020B0503020204020204" pitchFamily="34" charset="-122"/>
                <a:sym typeface="+mn-ea"/>
              </a:rPr>
              <a:t>集散点建包费支线费操作费报价维护</a:t>
            </a:r>
            <a:endParaRPr lang="zh-CN" altLang="zh-CN" sz="2800" b="1" dirty="0">
              <a:solidFill>
                <a:srgbClr val="92D05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57530" y="1511300"/>
            <a:ext cx="11304270" cy="4359275"/>
          </a:xfrm>
          <a:prstGeom prst="rect">
            <a:avLst/>
          </a:prstGeom>
        </p:spPr>
      </p:pic>
      <p:sp>
        <p:nvSpPr>
          <p:cNvPr id="12" name="文本框 11"/>
          <p:cNvSpPr txBox="1"/>
          <p:nvPr/>
        </p:nvSpPr>
        <p:spPr>
          <a:xfrm>
            <a:off x="929640" y="363855"/>
            <a:ext cx="7797165"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6-1</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、预付款查询</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29945" y="1042670"/>
            <a:ext cx="5212715"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企业银行</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预付款查询</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收支明细</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17830" y="1480185"/>
            <a:ext cx="11538585" cy="3757930"/>
          </a:xfrm>
          <a:prstGeom prst="rect">
            <a:avLst/>
          </a:prstGeom>
        </p:spPr>
      </p:pic>
      <p:sp>
        <p:nvSpPr>
          <p:cNvPr id="12" name="文本框 11"/>
          <p:cNvSpPr txBox="1"/>
          <p:nvPr/>
        </p:nvSpPr>
        <p:spPr>
          <a:xfrm>
            <a:off x="929640" y="353695"/>
            <a:ext cx="9290050"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6-2</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、预付款查询</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代理区与网点核对结算费用账单</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29945" y="1042670"/>
            <a:ext cx="4984115"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企业银行</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预付款查询</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日报表</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1318260" y="5485130"/>
            <a:ext cx="9555480" cy="645160"/>
          </a:xfrm>
          <a:prstGeom prst="rect">
            <a:avLst/>
          </a:prstGeom>
          <a:noFill/>
        </p:spPr>
        <p:txBody>
          <a:bodyPr wrap="none" rtlCol="0">
            <a:spAutoFit/>
          </a:bodyPr>
          <a:p>
            <a:r>
              <a:rPr lang="zh-CN" altLang="en-US">
                <a:solidFill>
                  <a:srgbClr val="FF0000"/>
                </a:solidFill>
              </a:rPr>
              <a:t>不管费用账单金额是否异常，账务对账就已已经发生的金额入账，所以在对账时只要确定这个</a:t>
            </a:r>
            <a:endParaRPr lang="zh-CN" altLang="en-US">
              <a:solidFill>
                <a:srgbClr val="FF0000"/>
              </a:solidFill>
            </a:endParaRPr>
          </a:p>
          <a:p>
            <a:r>
              <a:rPr lang="zh-CN" altLang="en-US">
                <a:solidFill>
                  <a:srgbClr val="FF0000"/>
                </a:solidFill>
              </a:rPr>
              <a:t>模块的金额是否一致即可</a:t>
            </a:r>
            <a:r>
              <a:rPr lang="zh-CN" altLang="en-US"/>
              <a:t>。</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929640" y="353695"/>
            <a:ext cx="9290050" cy="521970"/>
          </a:xfrm>
          <a:prstGeom prst="rect">
            <a:avLst/>
          </a:prstGeom>
          <a:noFill/>
        </p:spPr>
        <p:txBody>
          <a:bodyPr wrap="square" rtlCol="0">
            <a:spAutoFit/>
            <a:scene3d>
              <a:camera prst="orthographicFront"/>
              <a:lightRig rig="threePt" dir="t"/>
            </a:scene3d>
          </a:bodyPr>
          <a:p>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6-3</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、预付款查询</a:t>
            </a:r>
            <a:r>
              <a:rPr lang="en-US" altLang="zh-CN"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费用名词解释</a:t>
            </a:r>
            <a:endParaRPr lang="zh-CN" altLang="en-US" sz="280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对象 4">
            <a:hlinkClick r:id="" action="ppaction://ole?verb="/>
          </p:cNvPr>
          <p:cNvGraphicFramePr>
            <a:graphicFrameLocks noChangeAspect="1"/>
          </p:cNvGraphicFramePr>
          <p:nvPr/>
        </p:nvGraphicFramePr>
        <p:xfrm>
          <a:off x="2879725" y="1772285"/>
          <a:ext cx="4631690" cy="1922145"/>
        </p:xfrm>
        <a:graphic>
          <a:graphicData uri="http://schemas.openxmlformats.org/presentationml/2006/ole">
            <mc:AlternateContent xmlns:mc="http://schemas.openxmlformats.org/markup-compatibility/2006">
              <mc:Choice xmlns:v="urn:schemas-microsoft-com:vml" Requires="v">
                <p:oleObj spid="_x0000_s1027" name="" showAsIcon="1" r:id="rId1" imgW="971550" imgH="666750" progId="Excel.Sheet.12">
                  <p:link updateAutomatic="1"/>
                </p:oleObj>
              </mc:Choice>
              <mc:Fallback>
                <p:oleObj name="" showAsIcon="1" r:id="rId1" imgW="971550" imgH="666750" progId="Excel.Sheet.12">
                  <p:link updateAutomatic="1"/>
                  <p:pic>
                    <p:nvPicPr>
                      <p:cNvPr id="0" name="图片 1026"/>
                      <p:cNvPicPr/>
                      <p:nvPr/>
                    </p:nvPicPr>
                    <p:blipFill>
                      <a:blip r:embed="rId2"/>
                      <a:stretch>
                        <a:fillRect/>
                      </a:stretch>
                    </p:blipFill>
                    <p:spPr>
                      <a:xfrm>
                        <a:off x="2879725" y="1772285"/>
                        <a:ext cx="4631690" cy="1922145"/>
                      </a:xfrm>
                      <a:prstGeom prst="rect">
                        <a:avLst/>
                      </a:prstGeom>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28320" y="1004570"/>
            <a:ext cx="11095990" cy="5032375"/>
          </a:xfrm>
          <a:prstGeom prst="rect">
            <a:avLst/>
          </a:prstGeom>
        </p:spPr>
      </p:pic>
      <p:sp>
        <p:nvSpPr>
          <p:cNvPr id="29" name="îsļiďê"/>
          <p:cNvSpPr txBox="1"/>
          <p:nvPr>
            <p:custDataLst>
              <p:tags r:id="rId2"/>
            </p:custDataLst>
          </p:nvPr>
        </p:nvSpPr>
        <p:spPr>
          <a:xfrm>
            <a:off x="626110" y="0"/>
            <a:ext cx="5684520" cy="801370"/>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altLang="zh-CN" sz="3600" b="1" dirty="0">
                <a:solidFill>
                  <a:schemeClr val="tx1"/>
                </a:solidFill>
                <a:latin typeface="微软雅黑" panose="020B0503020204020204" pitchFamily="34" charset="-122"/>
                <a:ea typeface="微软雅黑" panose="020B0503020204020204" pitchFamily="34" charset="-122"/>
              </a:rPr>
              <a:t>7</a:t>
            </a:r>
            <a:r>
              <a:rPr lang="zh-CN" altLang="zh-CN" sz="3600" b="1" dirty="0">
                <a:solidFill>
                  <a:schemeClr val="tx1"/>
                </a:solidFill>
                <a:latin typeface="微软雅黑" panose="020B0503020204020204" pitchFamily="34" charset="-122"/>
                <a:ea typeface="微软雅黑" panose="020B0503020204020204" pitchFamily="34" charset="-122"/>
              </a:rPr>
              <a:t>、企业银行</a:t>
            </a:r>
            <a:r>
              <a:rPr lang="en-US" altLang="zh-CN" sz="3200" b="1" dirty="0">
                <a:solidFill>
                  <a:schemeClr val="tx1"/>
                </a:solidFill>
                <a:latin typeface="微软雅黑" panose="020B0503020204020204" pitchFamily="34" charset="-122"/>
                <a:ea typeface="微软雅黑" panose="020B0503020204020204" pitchFamily="34" charset="-122"/>
              </a:rPr>
              <a:t>-</a:t>
            </a:r>
            <a:r>
              <a:rPr lang="zh-CN" altLang="en-US" sz="3200" b="1" dirty="0">
                <a:solidFill>
                  <a:schemeClr val="tx1"/>
                </a:solidFill>
                <a:latin typeface="微软雅黑" panose="020B0503020204020204" pitchFamily="34" charset="-122"/>
                <a:ea typeface="微软雅黑" panose="020B0503020204020204" pitchFamily="34" charset="-122"/>
              </a:rPr>
              <a:t>预付款管理</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7700010" y="3339465"/>
            <a:ext cx="3748405" cy="1691005"/>
          </a:xfrm>
          <a:prstGeom prst="rect">
            <a:avLst/>
          </a:prstGeom>
          <a:solidFill>
            <a:schemeClr val="accent1">
              <a:lumMod val="60000"/>
              <a:lumOff val="40000"/>
            </a:schemeClr>
          </a:solidFill>
        </p:spPr>
        <p:txBody>
          <a:bodyPr wrap="square">
            <a:spAutoFit/>
          </a:bodyPr>
          <a:p>
            <a:pPr marR="0" lvl="0" indent="0" defTabSz="914400" eaLnBrk="1" fontAlgn="auto" latinLnBrk="0" hangingPunct="1">
              <a:lnSpc>
                <a:spcPct val="130000"/>
              </a:lnSpc>
              <a:spcBef>
                <a:spcPts val="600"/>
              </a:spcBef>
              <a:spcAft>
                <a:spcPts val="600"/>
              </a:spcAft>
              <a:buClrTx/>
              <a:buSzTx/>
              <a:buFont typeface="Wingdings" panose="05000000000000000000" pitchFamily="2" charset="2"/>
              <a:buNone/>
              <a:defRPr/>
            </a:pPr>
            <a:r>
              <a:rPr kumimoji="0" lang="zh-CN" altLang="zh-CN" sz="1600" b="0" i="0" u="none" strike="noStrike" kern="0" cap="none" spc="0" normalizeH="0" baseline="0" noProof="0" dirty="0" smtClean="0">
                <a:ln>
                  <a:noFill/>
                </a:ln>
                <a:solidFill>
                  <a:schemeClr val="tx1"/>
                </a:solidFill>
                <a:effectLst/>
                <a:uLnTx/>
                <a:uFillTx/>
                <a:ea typeface="宋体" panose="02010600030101010101" pitchFamily="2" charset="-122"/>
              </a:rPr>
              <a:t>提现时最高每天每次提现</a:t>
            </a:r>
            <a:r>
              <a:rPr kumimoji="0" lang="en-US" altLang="zh-CN" sz="1600" b="0" i="0" u="none" strike="noStrike" kern="0" cap="none" spc="0" normalizeH="0" baseline="0" noProof="0" dirty="0" smtClean="0">
                <a:ln>
                  <a:noFill/>
                </a:ln>
                <a:solidFill>
                  <a:schemeClr val="tx1"/>
                </a:solidFill>
                <a:effectLst/>
                <a:uLnTx/>
                <a:uFillTx/>
                <a:ea typeface="宋体" panose="02010600030101010101" pitchFamily="2" charset="-122"/>
              </a:rPr>
              <a:t>5</a:t>
            </a:r>
            <a:r>
              <a:rPr kumimoji="0" lang="zh-CN" altLang="en-US" sz="1600" b="0" i="0" u="none" strike="noStrike" kern="0" cap="none" spc="0" normalizeH="0" baseline="0" noProof="0" dirty="0" smtClean="0">
                <a:ln>
                  <a:noFill/>
                </a:ln>
                <a:solidFill>
                  <a:schemeClr val="tx1"/>
                </a:solidFill>
                <a:effectLst/>
                <a:uLnTx/>
                <a:uFillTx/>
                <a:ea typeface="宋体" panose="02010600030101010101" pitchFamily="2" charset="-122"/>
              </a:rPr>
              <a:t>万元，提现之后的余额不得低于警戒金额，收款方式就以系统默认的预付款账户（市公司账户），不得切换成支付宝及其他银行卡号。</a:t>
            </a:r>
            <a:endParaRPr kumimoji="0" lang="zh-CN" altLang="en-US" sz="1600" b="0" i="0" u="none" strike="noStrike" kern="0" cap="none" spc="0" normalizeH="0" baseline="0" noProof="0" dirty="0" smtClean="0">
              <a:ln>
                <a:noFill/>
              </a:ln>
              <a:solidFill>
                <a:schemeClr val="tx1"/>
              </a:solidFill>
              <a:effectLst/>
              <a:uLnTx/>
              <a:uFillTx/>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363894"/>
            <a:ext cx="10515600" cy="571014"/>
          </a:xfrm>
        </p:spPr>
        <p:txBody>
          <a:bodyPr>
            <a:normAutofit/>
          </a:bodyPr>
          <a:lstStyle/>
          <a:p>
            <a:r>
              <a:rPr kumimoji="1" lang="zh-CN" altLang="en-US" sz="2800" b="1" dirty="0" smtClean="0">
                <a:solidFill>
                  <a:srgbClr val="DD2625"/>
                </a:solidFill>
                <a:latin typeface="黑体" panose="02010609060101010101" charset="-122"/>
                <a:ea typeface="黑体" panose="02010609060101010101" charset="-122"/>
                <a:cs typeface="黑体" panose="02010609060101010101" charset="-122"/>
              </a:rPr>
              <a:t>费用构成</a:t>
            </a:r>
            <a:r>
              <a:rPr kumimoji="1" lang="en-US" altLang="zh-CN" sz="2800" b="1" dirty="0" smtClean="0">
                <a:solidFill>
                  <a:srgbClr val="DD2625"/>
                </a:solidFill>
                <a:latin typeface="黑体" panose="02010609060101010101" charset="-122"/>
                <a:ea typeface="黑体" panose="02010609060101010101" charset="-122"/>
                <a:cs typeface="黑体" panose="02010609060101010101" charset="-122"/>
              </a:rPr>
              <a:t>—</a:t>
            </a:r>
            <a:r>
              <a:rPr kumimoji="1" lang="zh-CN" altLang="en-US" sz="2800" b="1" dirty="0" smtClean="0">
                <a:solidFill>
                  <a:srgbClr val="DD2625"/>
                </a:solidFill>
                <a:latin typeface="黑体" panose="02010609060101010101" charset="-122"/>
                <a:ea typeface="黑体" panose="02010609060101010101" charset="-122"/>
                <a:cs typeface="黑体" panose="02010609060101010101" charset="-122"/>
              </a:rPr>
              <a:t>运作结算</a:t>
            </a:r>
            <a:endParaRPr kumimoji="1" lang="zh-CN" altLang="en-US" sz="2800" b="1" dirty="0">
              <a:solidFill>
                <a:srgbClr val="DD2625"/>
              </a:solidFill>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309282" y="1061293"/>
            <a:ext cx="11882718" cy="4799965"/>
          </a:xfrm>
          <a:prstGeom prst="rect">
            <a:avLst/>
          </a:prstGeom>
          <a:noFill/>
        </p:spPr>
        <p:txBody>
          <a:bodyPr wrap="square" rtlCol="0">
            <a:spAutoFit/>
          </a:bodyPr>
          <a:lstStyle/>
          <a:p>
            <a:r>
              <a:rPr lang="zh-CN" altLang="en-US" sz="1700" b="1" dirty="0" smtClean="0">
                <a:latin typeface="微软雅黑" panose="020B0503020204020204" pitchFamily="34" charset="-122"/>
                <a:ea typeface="微软雅黑" panose="020B0503020204020204" pitchFamily="34" charset="-122"/>
                <a:cs typeface="微软雅黑" panose="020B0503020204020204" pitchFamily="34" charset="-122"/>
              </a:rPr>
              <a:t>对网点来说：</a:t>
            </a:r>
            <a:r>
              <a:rPr lang="en-US" altLang="zh-CN" sz="1700" b="1" dirty="0" smtClean="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lang="zh-CN" altLang="en-US" sz="17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以下举例说明</a:t>
            </a:r>
            <a:r>
              <a:rPr lang="en-US" altLang="zh-CN" sz="1700" b="1" dirty="0" smtClean="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endParaRPr lang="en-US" altLang="zh-CN" sz="17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700" b="1" dirty="0" smtClean="0">
                <a:latin typeface="微软雅黑" panose="020B0503020204020204" pitchFamily="34" charset="-122"/>
                <a:ea typeface="微软雅黑" panose="020B0503020204020204" pitchFamily="34" charset="-122"/>
                <a:cs typeface="微软雅黑" panose="020B0503020204020204" pitchFamily="34" charset="-122"/>
              </a:rPr>
              <a:t>发一票快递的入网成本</a:t>
            </a:r>
            <a:r>
              <a:rPr lang="en-US" altLang="zh-CN" sz="17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700" b="1" dirty="0" smtClean="0">
                <a:latin typeface="微软雅黑" panose="020B0503020204020204" pitchFamily="34" charset="-122"/>
                <a:ea typeface="微软雅黑" panose="020B0503020204020204" pitchFamily="34" charset="-122"/>
                <a:cs typeface="微软雅黑" panose="020B0503020204020204" pitchFamily="34" charset="-122"/>
              </a:rPr>
              <a:t>面单费</a:t>
            </a:r>
            <a:r>
              <a:rPr lang="en-US" altLang="zh-CN" sz="17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700" b="1" dirty="0" smtClean="0">
                <a:latin typeface="微软雅黑" panose="020B0503020204020204" pitchFamily="34" charset="-122"/>
                <a:ea typeface="微软雅黑" panose="020B0503020204020204" pitchFamily="34" charset="-122"/>
                <a:cs typeface="微软雅黑" panose="020B0503020204020204" pitchFamily="34" charset="-122"/>
              </a:rPr>
              <a:t>派件费</a:t>
            </a:r>
            <a:r>
              <a:rPr lang="en-US" altLang="zh-CN" sz="17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700" b="1" dirty="0" smtClean="0">
                <a:latin typeface="微软雅黑" panose="020B0503020204020204" pitchFamily="34" charset="-122"/>
                <a:ea typeface="微软雅黑" panose="020B0503020204020204" pitchFamily="34" charset="-122"/>
                <a:cs typeface="微软雅黑" panose="020B0503020204020204" pitchFamily="34" charset="-122"/>
              </a:rPr>
              <a:t>中转费</a:t>
            </a:r>
            <a:r>
              <a:rPr lang="en-US" altLang="zh-CN" sz="17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700" b="1" dirty="0" smtClean="0">
                <a:latin typeface="微软雅黑" panose="020B0503020204020204" pitchFamily="34" charset="-122"/>
                <a:ea typeface="微软雅黑" panose="020B0503020204020204" pitchFamily="34" charset="-122"/>
                <a:cs typeface="微软雅黑" panose="020B0503020204020204" pitchFamily="34" charset="-122"/>
              </a:rPr>
              <a:t>操作费</a:t>
            </a:r>
            <a:endParaRPr lang="en-US" altLang="zh-CN" sz="1700" b="1"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7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700" dirty="0" smtClean="0">
                <a:latin typeface="微软雅黑" panose="020B0503020204020204" pitchFamily="34" charset="-122"/>
                <a:ea typeface="微软雅黑" panose="020B0503020204020204" pitchFamily="34" charset="-122"/>
                <a:cs typeface="微软雅黑" panose="020B0503020204020204" pitchFamily="34" charset="-122"/>
              </a:rPr>
              <a:t>二级网点，则在此基础上，会增加通过一级网点到转运中心交，取件产生的费用，由代理区和一，二级加盟商网点确定标准。</a:t>
            </a:r>
            <a:endParaRPr lang="zh-CN" altLang="en-US" sz="17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a:graphicFrameLocks noGrp="1"/>
          </p:cNvGraphicFramePr>
          <p:nvPr>
            <p:custDataLst>
              <p:tags r:id="rId1"/>
            </p:custDataLst>
          </p:nvPr>
        </p:nvGraphicFramePr>
        <p:xfrm>
          <a:off x="2729753" y="1965054"/>
          <a:ext cx="5325034" cy="860788"/>
        </p:xfrm>
        <a:graphic>
          <a:graphicData uri="http://schemas.openxmlformats.org/drawingml/2006/table">
            <a:tbl>
              <a:tblPr>
                <a:tableStyleId>{BC89EF96-8CEA-46FF-86C4-4CE0E7609802}</a:tableStyleId>
              </a:tblPr>
              <a:tblGrid>
                <a:gridCol w="1444077"/>
                <a:gridCol w="2369189"/>
                <a:gridCol w="1511768"/>
              </a:tblGrid>
              <a:tr h="430394">
                <a:tc>
                  <a:txBody>
                    <a:bodyPr/>
                    <a:lstStyle/>
                    <a:p>
                      <a:pPr algn="ctr" fontAlgn="b"/>
                      <a:r>
                        <a:rPr lang="zh-CN" altLang="en-US" sz="1600" b="1" u="none" strike="noStrike" dirty="0">
                          <a:solidFill>
                            <a:schemeClr val="bg1"/>
                          </a:solidFill>
                          <a:effectLst/>
                        </a:rPr>
                        <a:t>寄件网点</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rgbClr val="002060"/>
                    </a:solidFill>
                  </a:tcPr>
                </a:tc>
                <a:tc>
                  <a:txBody>
                    <a:bodyPr/>
                    <a:lstStyle/>
                    <a:p>
                      <a:pPr algn="ctr" fontAlgn="b"/>
                      <a:r>
                        <a:rPr lang="zh-CN" altLang="en-US" sz="1600" b="1" u="none" strike="noStrike" dirty="0">
                          <a:solidFill>
                            <a:schemeClr val="bg1"/>
                          </a:solidFill>
                          <a:effectLst/>
                        </a:rPr>
                        <a:t>派件网点</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T w="19050" cap="flat" cmpd="sng" algn="ctr">
                      <a:solidFill>
                        <a:schemeClr val="tx1"/>
                      </a:solidFill>
                      <a:prstDash val="solid"/>
                      <a:round/>
                      <a:headEnd type="none" w="med" len="med"/>
                      <a:tailEnd type="none" w="med" len="med"/>
                    </a:lnT>
                    <a:solidFill>
                      <a:srgbClr val="002060"/>
                    </a:solidFill>
                  </a:tcPr>
                </a:tc>
                <a:tc>
                  <a:txBody>
                    <a:bodyPr/>
                    <a:lstStyle/>
                    <a:p>
                      <a:pPr algn="ctr" fontAlgn="b"/>
                      <a:r>
                        <a:rPr lang="zh-CN" altLang="en-US" sz="1600" b="1" u="none" strike="noStrike" dirty="0">
                          <a:solidFill>
                            <a:schemeClr val="bg1"/>
                          </a:solidFill>
                          <a:effectLst/>
                        </a:rPr>
                        <a:t>重量（</a:t>
                      </a:r>
                      <a:r>
                        <a:rPr lang="en-US" sz="1600" b="1" u="none" strike="noStrike" dirty="0">
                          <a:solidFill>
                            <a:schemeClr val="bg1"/>
                          </a:solidFill>
                          <a:effectLst/>
                        </a:rPr>
                        <a:t>KG）</a:t>
                      </a:r>
                      <a:endParaRPr lang="en-US" sz="16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002060"/>
                    </a:solidFill>
                  </a:tcPr>
                </a:tc>
              </a:tr>
              <a:tr h="430394">
                <a:tc>
                  <a:txBody>
                    <a:bodyPr/>
                    <a:lstStyle/>
                    <a:p>
                      <a:pPr algn="ctr" fontAlgn="b"/>
                      <a:r>
                        <a:rPr lang="zh-CN" altLang="en-US" sz="1600" u="none" strike="noStrike">
                          <a:effectLst/>
                          <a:ea typeface="宋体" panose="02010600030101010101" pitchFamily="2" charset="-122"/>
                        </a:rPr>
                        <a:t>合肥</a:t>
                      </a:r>
                      <a:r>
                        <a:rPr lang="en-US" sz="1600" u="none" strike="noStrike">
                          <a:effectLst/>
                        </a:rPr>
                        <a:t>A</a:t>
                      </a:r>
                      <a:r>
                        <a:rPr lang="zh-CN" altLang="en-US" sz="1600" u="none" strike="noStrike">
                          <a:effectLst/>
                        </a:rPr>
                        <a:t>网点</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ea typeface="宋体" panose="02010600030101010101" pitchFamily="2" charset="-122"/>
                        </a:rPr>
                        <a:t>安庆</a:t>
                      </a:r>
                      <a:r>
                        <a:rPr lang="en-US" sz="1600" u="none" strike="noStrike" dirty="0">
                          <a:effectLst/>
                        </a:rPr>
                        <a:t>B</a:t>
                      </a:r>
                      <a:r>
                        <a:rPr lang="zh-CN" altLang="en-US" sz="1600" u="none" strike="noStrike" dirty="0">
                          <a:effectLst/>
                        </a:rPr>
                        <a:t>网点</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chemeClr val="tx1"/>
                      </a:solidFill>
                      <a:prstDash val="solid"/>
                      <a:round/>
                      <a:headEnd type="none" w="med" len="med"/>
                      <a:tailEnd type="none" w="med" len="med"/>
                    </a:lnB>
                  </a:tcPr>
                </a:tc>
                <a:tc>
                  <a:txBody>
                    <a:bodyPr/>
                    <a:lstStyle/>
                    <a:p>
                      <a:pPr algn="ctr" fontAlgn="b"/>
                      <a:r>
                        <a:rPr lang="zh-CN" altLang="en-US" sz="1600" u="none" strike="noStrike" dirty="0">
                          <a:effectLst/>
                        </a:rPr>
                        <a:t>     </a:t>
                      </a:r>
                      <a:r>
                        <a:rPr lang="en-US" altLang="zh-CN" sz="1600" u="none" strike="noStrike" dirty="0">
                          <a:effectLst/>
                        </a:rPr>
                        <a:t>4.00 </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r>
            </a:tbl>
          </a:graphicData>
        </a:graphic>
      </p:graphicFrame>
      <p:graphicFrame>
        <p:nvGraphicFramePr>
          <p:cNvPr id="4" name="表格 3"/>
          <p:cNvGraphicFramePr>
            <a:graphicFrameLocks noGrp="1"/>
          </p:cNvGraphicFramePr>
          <p:nvPr>
            <p:custDataLst>
              <p:tags r:id="rId2"/>
            </p:custDataLst>
          </p:nvPr>
        </p:nvGraphicFramePr>
        <p:xfrm>
          <a:off x="1627094" y="2952228"/>
          <a:ext cx="6884894" cy="2515538"/>
        </p:xfrm>
        <a:graphic>
          <a:graphicData uri="http://schemas.openxmlformats.org/drawingml/2006/table">
            <a:tbl>
              <a:tblPr>
                <a:tableStyleId>{BC89EF96-8CEA-46FF-86C4-4CE0E7609802}</a:tableStyleId>
              </a:tblPr>
              <a:tblGrid>
                <a:gridCol w="1444699"/>
                <a:gridCol w="2370210"/>
                <a:gridCol w="1511935"/>
                <a:gridCol w="1558050"/>
              </a:tblGrid>
              <a:tr h="279534">
                <a:tc>
                  <a:txBody>
                    <a:bodyPr/>
                    <a:lstStyle/>
                    <a:p>
                      <a:pPr algn="ctr" fontAlgn="b"/>
                      <a:r>
                        <a:rPr lang="zh-CN" altLang="en-US" sz="1600" b="1" u="none" strike="noStrike" dirty="0">
                          <a:solidFill>
                            <a:schemeClr val="bg1"/>
                          </a:solidFill>
                          <a:effectLst/>
                          <a:latin typeface="微软雅黑" panose="020B0503020204020204" pitchFamily="34" charset="-122"/>
                          <a:ea typeface="微软雅黑" panose="020B0503020204020204" pitchFamily="34" charset="-122"/>
                        </a:rPr>
                        <a:t>费用类别</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rgbClr val="002060"/>
                    </a:solidFill>
                  </a:tcPr>
                </a:tc>
                <a:tc>
                  <a:txBody>
                    <a:bodyPr/>
                    <a:lstStyle/>
                    <a:p>
                      <a:pPr algn="ctr" fontAlgn="b"/>
                      <a:r>
                        <a:rPr lang="zh-CN" altLang="en-US" sz="1600" b="1" u="none" strike="noStrike" dirty="0">
                          <a:solidFill>
                            <a:schemeClr val="bg1"/>
                          </a:solidFill>
                          <a:effectLst/>
                          <a:latin typeface="微软雅黑" panose="020B0503020204020204" pitchFamily="34" charset="-122"/>
                          <a:ea typeface="微软雅黑" panose="020B0503020204020204" pitchFamily="34" charset="-122"/>
                        </a:rPr>
                        <a:t>报价项目</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lnT w="19050" cap="flat" cmpd="sng" algn="ctr">
                      <a:solidFill>
                        <a:schemeClr val="tx1"/>
                      </a:solidFill>
                      <a:prstDash val="solid"/>
                      <a:round/>
                      <a:headEnd type="none" w="med" len="med"/>
                      <a:tailEnd type="none" w="med" len="med"/>
                    </a:lnT>
                    <a:solidFill>
                      <a:srgbClr val="002060"/>
                    </a:solidFill>
                  </a:tcPr>
                </a:tc>
                <a:tc>
                  <a:txBody>
                    <a:bodyPr/>
                    <a:lstStyle/>
                    <a:p>
                      <a:pPr algn="ctr" fontAlgn="b"/>
                      <a:r>
                        <a:rPr lang="zh-CN" altLang="en-US" sz="1600" b="1" u="none" strike="noStrike" dirty="0">
                          <a:solidFill>
                            <a:schemeClr val="bg1"/>
                          </a:solidFill>
                          <a:effectLst/>
                          <a:latin typeface="微软雅黑" panose="020B0503020204020204" pitchFamily="34" charset="-122"/>
                          <a:ea typeface="微软雅黑" panose="020B0503020204020204" pitchFamily="34" charset="-122"/>
                        </a:rPr>
                        <a:t>报价</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lnT w="19050" cap="flat" cmpd="sng" algn="ctr">
                      <a:solidFill>
                        <a:schemeClr val="tx1"/>
                      </a:solidFill>
                      <a:prstDash val="solid"/>
                      <a:round/>
                      <a:headEnd type="none" w="med" len="med"/>
                      <a:tailEnd type="none" w="med" len="med"/>
                    </a:lnT>
                    <a:solidFill>
                      <a:srgbClr val="002060"/>
                    </a:solidFill>
                  </a:tcPr>
                </a:tc>
                <a:tc>
                  <a:txBody>
                    <a:bodyPr/>
                    <a:lstStyle/>
                    <a:p>
                      <a:pPr algn="ctr" fontAlgn="b"/>
                      <a:r>
                        <a:rPr lang="zh-CN" altLang="en-US" sz="1600" b="1" u="none" strike="noStrike" dirty="0">
                          <a:solidFill>
                            <a:schemeClr val="bg1"/>
                          </a:solidFill>
                          <a:effectLst/>
                          <a:latin typeface="微软雅黑" panose="020B0503020204020204" pitchFamily="34" charset="-122"/>
                          <a:ea typeface="微软雅黑" panose="020B0503020204020204" pitchFamily="34" charset="-122"/>
                        </a:rPr>
                        <a:t>结算价格</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002060"/>
                    </a:solidFill>
                  </a:tcPr>
                </a:tc>
              </a:tr>
              <a:tr h="279534">
                <a:tc rowSpan="2">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面单销售价</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面单费（元</a:t>
                      </a:r>
                      <a:r>
                        <a:rPr lang="en-US" altLang="zh-CN" sz="1600" u="none" strike="noStrike" dirty="0">
                          <a:effectLst/>
                          <a:latin typeface="微软雅黑" panose="020B0503020204020204" pitchFamily="34" charset="-122"/>
                          <a:ea typeface="微软雅黑" panose="020B0503020204020204" pitchFamily="34" charset="-122"/>
                        </a:rPr>
                        <a:t>/</a:t>
                      </a:r>
                      <a:r>
                        <a:rPr lang="zh-CN" altLang="en-US" sz="1600" u="none" strike="noStrike" dirty="0">
                          <a:effectLst/>
                          <a:latin typeface="微软雅黑" panose="020B0503020204020204" pitchFamily="34" charset="-122"/>
                          <a:ea typeface="微软雅黑" panose="020B0503020204020204" pitchFamily="34" charset="-122"/>
                        </a:rPr>
                        <a:t>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r>
                        <a:rPr lang="en-US" altLang="zh-CN" sz="1600" u="none" strike="noStrike" dirty="0">
                          <a:effectLst/>
                          <a:latin typeface="微软雅黑" panose="020B0503020204020204" pitchFamily="34" charset="-122"/>
                          <a:ea typeface="微软雅黑" panose="020B0503020204020204" pitchFamily="34" charset="-122"/>
                        </a:rPr>
                        <a:t>1.00 </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a:txBody>
                    <a:bodyPr/>
                    <a:lstStyle/>
                    <a:p>
                      <a:pPr algn="ctr" fontAlgn="b"/>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R w="19050" cap="flat" cmpd="sng" algn="ctr">
                      <a:solidFill>
                        <a:schemeClr val="tx1"/>
                      </a:solidFill>
                      <a:prstDash val="solid"/>
                      <a:round/>
                      <a:headEnd type="none" w="med" len="med"/>
                      <a:tailEnd type="none" w="med" len="med"/>
                    </a:lnR>
                    <a:solidFill>
                      <a:schemeClr val="accent2">
                        <a:lumMod val="20000"/>
                        <a:lumOff val="80000"/>
                      </a:schemeClr>
                    </a:solidFill>
                  </a:tcPr>
                </a:tc>
              </a:tr>
              <a:tr h="279534">
                <a:tc vMerge="1">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基础派费（元</a:t>
                      </a:r>
                      <a:r>
                        <a:rPr lang="en-US" altLang="zh-CN" sz="1600" u="none" strike="noStrike" dirty="0">
                          <a:effectLst/>
                          <a:latin typeface="微软雅黑" panose="020B0503020204020204" pitchFamily="34" charset="-122"/>
                          <a:ea typeface="微软雅黑" panose="020B0503020204020204" pitchFamily="34" charset="-122"/>
                        </a:rPr>
                        <a:t>/</a:t>
                      </a:r>
                      <a:r>
                        <a:rPr lang="zh-CN" altLang="en-US" sz="1600" u="none" strike="noStrike" dirty="0">
                          <a:effectLst/>
                          <a:latin typeface="微软雅黑" panose="020B0503020204020204" pitchFamily="34" charset="-122"/>
                          <a:ea typeface="微软雅黑" panose="020B0503020204020204" pitchFamily="34" charset="-122"/>
                        </a:rPr>
                        <a:t>票</a:t>
                      </a:r>
                      <a:r>
                        <a:rPr lang="zh-CN" altLang="en-US" sz="1600" u="none" strike="noStrike" dirty="0" smtClean="0">
                          <a:effectLst/>
                          <a:latin typeface="微软雅黑" panose="020B0503020204020204" pitchFamily="34" charset="-122"/>
                          <a:ea typeface="微软雅黑" panose="020B0503020204020204" pitchFamily="34" charset="-122"/>
                        </a:rPr>
                        <a:t>）固定</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r>
                        <a:rPr lang="en-US" altLang="zh-CN" sz="1600" u="none" strike="noStrike" dirty="0">
                          <a:effectLst/>
                          <a:latin typeface="微软雅黑" panose="020B0503020204020204" pitchFamily="34" charset="-122"/>
                          <a:ea typeface="微软雅黑" panose="020B0503020204020204" pitchFamily="34" charset="-122"/>
                        </a:rPr>
                        <a:t>1.00 </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a:txBody>
                    <a:bodyPr/>
                    <a:lstStyle/>
                    <a:p>
                      <a:pPr algn="ctr" fontAlgn="b"/>
                      <a:r>
                        <a:rPr lang="en-US" altLang="zh-CN" sz="1600" u="none" strike="noStrike" dirty="0">
                          <a:effectLst/>
                          <a:latin typeface="微软雅黑" panose="020B0503020204020204" pitchFamily="34" charset="-122"/>
                          <a:ea typeface="微软雅黑" panose="020B0503020204020204" pitchFamily="34" charset="-122"/>
                        </a:rPr>
                        <a:t>1</a:t>
                      </a:r>
                      <a:r>
                        <a:rPr lang="zh-CN" altLang="en-US" sz="1600" u="none" strike="noStrike" dirty="0">
                          <a:effectLst/>
                          <a:latin typeface="微软雅黑" panose="020B0503020204020204" pitchFamily="34" charset="-122"/>
                          <a:ea typeface="微软雅黑" panose="020B0503020204020204" pitchFamily="34" charset="-122"/>
                        </a:rPr>
                        <a:t>     </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R w="19050" cap="flat" cmpd="sng" algn="ctr">
                      <a:solidFill>
                        <a:schemeClr val="tx1"/>
                      </a:solidFill>
                      <a:prstDash val="solid"/>
                      <a:round/>
                      <a:headEnd type="none" w="med" len="med"/>
                      <a:tailEnd type="none" w="med" len="med"/>
                    </a:lnR>
                    <a:solidFill>
                      <a:schemeClr val="accent2">
                        <a:lumMod val="20000"/>
                        <a:lumOff val="80000"/>
                      </a:schemeClr>
                    </a:solidFill>
                  </a:tcPr>
                </a:tc>
              </a:tr>
              <a:tr h="279534">
                <a:tc rowSpan="2">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派件代理区派件</a:t>
                      </a:r>
                      <a:r>
                        <a:rPr lang="zh-CN" altLang="en-US" sz="1600" u="none" strike="noStrike" dirty="0" smtClean="0">
                          <a:effectLst/>
                          <a:latin typeface="微软雅黑" panose="020B0503020204020204" pitchFamily="34" charset="-122"/>
                          <a:ea typeface="微软雅黑" panose="020B0503020204020204" pitchFamily="34" charset="-122"/>
                        </a:rPr>
                        <a:t>费标准</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tcPr>
                </a:tc>
                <a:tc>
                  <a:txBody>
                    <a:bodyPr/>
                    <a:lstStyle/>
                    <a:p>
                      <a:pPr algn="ctr" fontAlgn="ctr"/>
                      <a:r>
                        <a:rPr lang="en-US" altLang="zh-CN" sz="1600" u="none" strike="noStrike">
                          <a:effectLst/>
                          <a:latin typeface="微软雅黑" panose="020B0503020204020204" pitchFamily="34" charset="-122"/>
                          <a:ea typeface="微软雅黑" panose="020B0503020204020204" pitchFamily="34" charset="-122"/>
                        </a:rPr>
                        <a:t>1-3KG</a:t>
                      </a:r>
                      <a:r>
                        <a:rPr lang="zh-CN" altLang="en-US" sz="1600" u="none" strike="noStrike">
                          <a:effectLst/>
                          <a:latin typeface="微软雅黑" panose="020B0503020204020204" pitchFamily="34" charset="-122"/>
                          <a:ea typeface="微软雅黑" panose="020B0503020204020204" pitchFamily="34" charset="-122"/>
                        </a:rPr>
                        <a:t>（元</a:t>
                      </a:r>
                      <a:r>
                        <a:rPr lang="en-US" altLang="zh-CN" sz="1600" u="none" strike="noStrike">
                          <a:effectLst/>
                          <a:latin typeface="微软雅黑" panose="020B0503020204020204" pitchFamily="34" charset="-122"/>
                          <a:ea typeface="微软雅黑" panose="020B0503020204020204" pitchFamily="34" charset="-122"/>
                        </a:rPr>
                        <a:t>/</a:t>
                      </a:r>
                      <a:r>
                        <a:rPr lang="zh-CN" altLang="en-US" sz="1600" u="none" strike="noStrike">
                          <a:effectLst/>
                          <a:latin typeface="微软雅黑" panose="020B0503020204020204" pitchFamily="34" charset="-122"/>
                          <a:ea typeface="微软雅黑" panose="020B0503020204020204" pitchFamily="34" charset="-122"/>
                        </a:rPr>
                        <a:t>票）首重</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r>
                        <a:rPr lang="en-US" sz="1600" u="none" strike="noStrike">
                          <a:effectLst/>
                          <a:latin typeface="微软雅黑" panose="020B0503020204020204" pitchFamily="34" charset="-122"/>
                          <a:ea typeface="微软雅黑" panose="020B0503020204020204" pitchFamily="34" charset="-122"/>
                        </a:rPr>
                        <a:t>1.40</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rowSpan="2">
                  <a:txBody>
                    <a:bodyPr/>
                    <a:lstStyle/>
                    <a:p>
                      <a:pPr algn="ctr" fontAlgn="b"/>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1.4+</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4-3</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*0.15-1=0.55</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R w="19050" cap="flat" cmpd="sng" algn="ctr">
                      <a:solidFill>
                        <a:schemeClr val="tx1"/>
                      </a:solidFill>
                      <a:prstDash val="solid"/>
                      <a:round/>
                      <a:headEnd type="none" w="med" len="med"/>
                      <a:tailEnd type="none" w="med" len="med"/>
                    </a:lnR>
                  </a:tcPr>
                </a:tc>
              </a:tr>
              <a:tr h="279400">
                <a:tc vMerge="1">
                  <a:tcPr/>
                </a:tc>
                <a:tc>
                  <a:txBody>
                    <a:bodyPr/>
                    <a:lstStyle/>
                    <a:p>
                      <a:pPr algn="ctr" fontAlgn="ctr"/>
                      <a:r>
                        <a:rPr lang="en-US" sz="1600" u="none" strike="noStrike">
                          <a:effectLst/>
                          <a:latin typeface="微软雅黑" panose="020B0503020204020204" pitchFamily="34" charset="-122"/>
                          <a:ea typeface="微软雅黑" panose="020B0503020204020204" pitchFamily="34" charset="-122"/>
                        </a:rPr>
                        <a:t>3KG</a:t>
                      </a:r>
                      <a:r>
                        <a:rPr lang="zh-CN" altLang="en-US" sz="1600" u="none" strike="noStrike">
                          <a:effectLst/>
                          <a:latin typeface="微软雅黑" panose="020B0503020204020204" pitchFamily="34" charset="-122"/>
                          <a:ea typeface="微软雅黑" panose="020B0503020204020204" pitchFamily="34" charset="-122"/>
                        </a:rPr>
                        <a:t>以上（元</a:t>
                      </a:r>
                      <a:r>
                        <a:rPr lang="en-US" altLang="zh-CN" sz="1600" u="none" strike="noStrike">
                          <a:effectLst/>
                          <a:latin typeface="微软雅黑" panose="020B0503020204020204" pitchFamily="34" charset="-122"/>
                          <a:ea typeface="微软雅黑" panose="020B0503020204020204" pitchFamily="34" charset="-122"/>
                        </a:rPr>
                        <a:t>/</a:t>
                      </a:r>
                      <a:r>
                        <a:rPr lang="en-US" sz="1600" u="none" strike="noStrike">
                          <a:effectLst/>
                          <a:latin typeface="微软雅黑" panose="020B0503020204020204" pitchFamily="34" charset="-122"/>
                          <a:ea typeface="微软雅黑" panose="020B0503020204020204" pitchFamily="34" charset="-122"/>
                        </a:rPr>
                        <a:t>KG）</a:t>
                      </a:r>
                      <a:r>
                        <a:rPr lang="zh-CN" altLang="en-US" sz="1600" u="none" strike="noStrike">
                          <a:effectLst/>
                          <a:latin typeface="微软雅黑" panose="020B0503020204020204" pitchFamily="34" charset="-122"/>
                          <a:ea typeface="微软雅黑" panose="020B0503020204020204" pitchFamily="34" charset="-122"/>
                        </a:rPr>
                        <a:t>续重</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r>
                        <a:rPr lang="en-US" altLang="zh-CN" sz="1600" u="none" strike="noStrike">
                          <a:effectLst/>
                          <a:latin typeface="微软雅黑" panose="020B0503020204020204" pitchFamily="34" charset="-122"/>
                          <a:ea typeface="微软雅黑" panose="020B0503020204020204" pitchFamily="34" charset="-122"/>
                        </a:rPr>
                        <a:t>0.15 </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vMerge="1">
                  <a:tcPr marL="9525" marR="9525" marT="9525" marB="0" anchor="b">
                    <a:lnR w="19050" cap="flat" cmpd="sng" algn="ctr">
                      <a:solidFill>
                        <a:schemeClr val="tx1"/>
                      </a:solidFill>
                      <a:prstDash val="solid"/>
                      <a:round/>
                      <a:headEnd type="none" w="med" len="med"/>
                      <a:tailEnd type="none" w="med" len="med"/>
                    </a:lnR>
                  </a:tcPr>
                </a:tc>
              </a:tr>
              <a:tr h="279400">
                <a:tc rowSpan="2">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中转费</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3KG</a:t>
                      </a:r>
                      <a:r>
                        <a:rPr lang="zh-CN" altLang="en-US" sz="1600" u="none" strike="noStrike" dirty="0">
                          <a:effectLst/>
                          <a:latin typeface="微软雅黑" panose="020B0503020204020204" pitchFamily="34" charset="-122"/>
                          <a:ea typeface="微软雅黑" panose="020B0503020204020204" pitchFamily="34" charset="-122"/>
                        </a:rPr>
                        <a:t>以内（元</a:t>
                      </a:r>
                      <a:r>
                        <a:rPr lang="en-US" altLang="zh-CN" sz="1600" u="none" strike="noStrike" dirty="0">
                          <a:effectLst/>
                          <a:latin typeface="微软雅黑" panose="020B0503020204020204" pitchFamily="34" charset="-122"/>
                          <a:ea typeface="微软雅黑" panose="020B0503020204020204" pitchFamily="34" charset="-122"/>
                        </a:rPr>
                        <a:t>/</a:t>
                      </a:r>
                      <a:r>
                        <a:rPr lang="zh-CN" altLang="en-US" sz="1600" u="none" strike="noStrike" dirty="0">
                          <a:effectLst/>
                          <a:latin typeface="微软雅黑" panose="020B0503020204020204" pitchFamily="34" charset="-122"/>
                          <a:ea typeface="微软雅黑" panose="020B0503020204020204" pitchFamily="34" charset="-122"/>
                        </a:rPr>
                        <a:t>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r>
                        <a:rPr lang="en-US" altLang="zh-CN" sz="1600" u="none" strike="noStrike" dirty="0">
                          <a:effectLst/>
                          <a:latin typeface="微软雅黑" panose="020B0503020204020204" pitchFamily="34" charset="-122"/>
                          <a:ea typeface="微软雅黑" panose="020B0503020204020204" pitchFamily="34" charset="-122"/>
                        </a:rPr>
                        <a:t>0.2 </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rowSpan="2">
                  <a:txBody>
                    <a:bodyPr/>
                    <a:lstStyle/>
                    <a:p>
                      <a:pPr algn="ctr" fontAlgn="b"/>
                      <a:r>
                        <a:rPr lang="en-US" altLang="zh-CN" sz="1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0</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4-3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0.25=</a:t>
                      </a:r>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0.45</a:t>
                      </a:r>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R w="19050" cap="flat" cmpd="sng" algn="ctr">
                      <a:solidFill>
                        <a:schemeClr val="tx1"/>
                      </a:solidFill>
                      <a:prstDash val="solid"/>
                      <a:round/>
                      <a:headEnd type="none" w="med" len="med"/>
                      <a:tailEnd type="none" w="med" len="med"/>
                    </a:lnR>
                    <a:solidFill>
                      <a:schemeClr val="accent2">
                        <a:lumMod val="20000"/>
                        <a:lumOff val="80000"/>
                      </a:schemeClr>
                    </a:solidFill>
                  </a:tcPr>
                </a:tc>
              </a:tr>
              <a:tr h="279534">
                <a:tc vMerge="1">
                  <a:tcPr/>
                </a:tc>
                <a:tc>
                  <a:txBody>
                    <a:bodyPr/>
                    <a:lstStyle/>
                    <a:p>
                      <a:pPr algn="ctr" fontAlgn="ctr"/>
                      <a:r>
                        <a:rPr lang="en-US" sz="1600" u="none" strike="noStrike">
                          <a:effectLst/>
                          <a:latin typeface="微软雅黑" panose="020B0503020204020204" pitchFamily="34" charset="-122"/>
                          <a:ea typeface="微软雅黑" panose="020B0503020204020204" pitchFamily="34" charset="-122"/>
                        </a:rPr>
                        <a:t>3KG</a:t>
                      </a:r>
                      <a:r>
                        <a:rPr lang="zh-CN" altLang="en-US" sz="1600" u="none" strike="noStrike">
                          <a:effectLst/>
                          <a:latin typeface="微软雅黑" panose="020B0503020204020204" pitchFamily="34" charset="-122"/>
                          <a:ea typeface="微软雅黑" panose="020B0503020204020204" pitchFamily="34" charset="-122"/>
                        </a:rPr>
                        <a:t>以上（元</a:t>
                      </a:r>
                      <a:r>
                        <a:rPr lang="en-US" altLang="zh-CN" sz="1600" u="none" strike="noStrike">
                          <a:effectLst/>
                          <a:latin typeface="微软雅黑" panose="020B0503020204020204" pitchFamily="34" charset="-122"/>
                          <a:ea typeface="微软雅黑" panose="020B0503020204020204" pitchFamily="34" charset="-122"/>
                        </a:rPr>
                        <a:t>/</a:t>
                      </a:r>
                      <a:r>
                        <a:rPr lang="en-US" sz="1600" u="none" strike="noStrike">
                          <a:effectLst/>
                          <a:latin typeface="微软雅黑" panose="020B0503020204020204" pitchFamily="34" charset="-122"/>
                          <a:ea typeface="微软雅黑" panose="020B0503020204020204" pitchFamily="34" charset="-122"/>
                        </a:rPr>
                        <a:t>KG）</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a:txBody>
                    <a:bodyPr/>
                    <a:lstStyle/>
                    <a:p>
                      <a:pPr algn="ctr" fontAlgn="ctr"/>
                      <a:r>
                        <a:rPr lang="zh-CN" altLang="en-US" sz="1600" u="none" strike="noStrike" dirty="0">
                          <a:effectLst/>
                          <a:latin typeface="微软雅黑" panose="020B0503020204020204" pitchFamily="34" charset="-122"/>
                          <a:ea typeface="微软雅黑" panose="020B0503020204020204" pitchFamily="34" charset="-122"/>
                        </a:rPr>
                        <a:t>     </a:t>
                      </a:r>
                      <a:r>
                        <a:rPr lang="en-US" altLang="zh-CN" sz="1600" u="none" strike="noStrike" dirty="0">
                          <a:effectLst/>
                          <a:latin typeface="微软雅黑" panose="020B0503020204020204" pitchFamily="34" charset="-122"/>
                          <a:ea typeface="微软雅黑" panose="020B0503020204020204" pitchFamily="34" charset="-122"/>
                        </a:rPr>
                        <a:t>0.25 </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vMerge="1">
                  <a:tcPr marL="9525" marR="9525" marT="9525" marB="0" anchor="b">
                    <a:lnR w="19050" cap="flat" cmpd="sng" algn="ctr">
                      <a:solidFill>
                        <a:schemeClr val="tx1"/>
                      </a:solidFill>
                      <a:prstDash val="solid"/>
                      <a:round/>
                      <a:headEnd type="none" w="med" len="med"/>
                      <a:tailEnd type="none" w="med" len="med"/>
                    </a:lnR>
                    <a:solidFill>
                      <a:schemeClr val="accent2">
                        <a:lumMod val="20000"/>
                        <a:lumOff val="80000"/>
                      </a:schemeClr>
                    </a:solidFill>
                  </a:tcPr>
                </a:tc>
              </a:tr>
              <a:tr h="279534">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操作费</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tcP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操作费（元</a:t>
                      </a:r>
                      <a:r>
                        <a:rPr lang="en-US" altLang="zh-CN" sz="1600" u="none" strike="noStrike">
                          <a:effectLst/>
                          <a:latin typeface="微软雅黑" panose="020B0503020204020204" pitchFamily="34" charset="-122"/>
                          <a:ea typeface="微软雅黑" panose="020B0503020204020204" pitchFamily="34" charset="-122"/>
                        </a:rPr>
                        <a:t>/</a:t>
                      </a:r>
                      <a:r>
                        <a:rPr lang="zh-CN" altLang="en-US" sz="1600" u="none" strike="noStrike">
                          <a:effectLst/>
                          <a:latin typeface="微软雅黑" panose="020B0503020204020204" pitchFamily="34" charset="-122"/>
                          <a:ea typeface="微软雅黑" panose="020B0503020204020204" pitchFamily="34" charset="-122"/>
                        </a:rPr>
                        <a:t>票）</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600" u="none" strike="noStrike">
                          <a:effectLst/>
                          <a:latin typeface="微软雅黑" panose="020B0503020204020204" pitchFamily="34" charset="-122"/>
                          <a:ea typeface="微软雅黑" panose="020B0503020204020204" pitchFamily="34" charset="-122"/>
                        </a:rPr>
                        <a:t>     </a:t>
                      </a:r>
                      <a:r>
                        <a:rPr lang="en-US" altLang="zh-CN" sz="1600" u="none" strike="noStrike">
                          <a:effectLst/>
                          <a:latin typeface="微软雅黑" panose="020B0503020204020204" pitchFamily="34" charset="-122"/>
                          <a:ea typeface="微软雅黑" panose="020B0503020204020204" pitchFamily="34" charset="-122"/>
                        </a:rPr>
                        <a:t>0.12</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0.12</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R w="19050" cap="flat" cmpd="sng" algn="ctr">
                      <a:solidFill>
                        <a:schemeClr val="tx1"/>
                      </a:solidFill>
                      <a:prstDash val="solid"/>
                      <a:round/>
                      <a:headEnd type="none" w="med" len="med"/>
                      <a:tailEnd type="none" w="med" len="med"/>
                    </a:lnR>
                  </a:tcPr>
                </a:tc>
              </a:tr>
              <a:tr h="279534">
                <a:tc gridSpan="2">
                  <a:txBody>
                    <a:bodyPr/>
                    <a:lstStyle/>
                    <a:p>
                      <a:pPr algn="ctr" fontAlgn="ctr"/>
                      <a:r>
                        <a:rPr lang="zh-CN" altLang="en-US" sz="1600" b="1" u="none" strike="noStrike" dirty="0">
                          <a:solidFill>
                            <a:srgbClr val="FF0000"/>
                          </a:solidFill>
                          <a:effectLst/>
                          <a:latin typeface="微软雅黑" panose="020B0503020204020204" pitchFamily="34" charset="-122"/>
                          <a:ea typeface="微软雅黑" panose="020B0503020204020204" pitchFamily="34" charset="-122"/>
                        </a:rPr>
                        <a:t>成本：</a:t>
                      </a:r>
                      <a:endParaRPr lang="zh-CN" altLang="en-US" sz="16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hMerge="1">
                  <a:tcPr/>
                </a:tc>
                <a:tc gridSpan="2">
                  <a:txBody>
                    <a:bodyPr/>
                    <a:lstStyle/>
                    <a:p>
                      <a:pPr algn="ctr" fontAlgn="b"/>
                      <a:r>
                        <a:rPr lang="en-US" altLang="zh-CN" sz="1600" b="1" i="0" u="none" strike="noStrike" dirty="0">
                          <a:solidFill>
                            <a:srgbClr val="FF0000"/>
                          </a:solidFill>
                          <a:effectLst/>
                          <a:latin typeface="微软雅黑" panose="020B0503020204020204" pitchFamily="34" charset="-122"/>
                          <a:ea typeface="微软雅黑" panose="020B0503020204020204" pitchFamily="34" charset="-122"/>
                        </a:rPr>
                        <a:t>3.12</a:t>
                      </a:r>
                      <a:endParaRPr lang="en-US" altLang="zh-CN" sz="16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b">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hMerge="1">
                  <a:tcPr/>
                </a:tc>
              </a:tr>
            </a:tbl>
          </a:graphicData>
        </a:graphic>
      </p:graphicFrame>
      <p:sp>
        <p:nvSpPr>
          <p:cNvPr id="6" name="文本框 5"/>
          <p:cNvSpPr txBox="1"/>
          <p:nvPr/>
        </p:nvSpPr>
        <p:spPr>
          <a:xfrm>
            <a:off x="9066530" y="2143125"/>
            <a:ext cx="2287270" cy="922020"/>
          </a:xfrm>
          <a:prstGeom prst="rect">
            <a:avLst/>
          </a:prstGeom>
          <a:noFill/>
        </p:spPr>
        <p:txBody>
          <a:bodyPr wrap="square" rtlCol="0">
            <a:spAutoFit/>
          </a:bodyPr>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安徽</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同城如：合肥</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合肥，安庆</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安庆无中转费</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îsļiďê"/>
          <p:cNvSpPr txBox="1"/>
          <p:nvPr>
            <p:custDataLst>
              <p:tags r:id="rId1"/>
            </p:custDataLst>
          </p:nvPr>
        </p:nvSpPr>
        <p:spPr>
          <a:xfrm>
            <a:off x="626110" y="0"/>
            <a:ext cx="5684520" cy="801370"/>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altLang="zh-CN" sz="3600" b="1" dirty="0">
                <a:solidFill>
                  <a:schemeClr val="tx1"/>
                </a:solidFill>
                <a:latin typeface="微软雅黑" panose="020B0503020204020204" pitchFamily="34" charset="-122"/>
                <a:ea typeface="微软雅黑" panose="020B0503020204020204" pitchFamily="34" charset="-122"/>
              </a:rPr>
              <a:t>7</a:t>
            </a:r>
            <a:r>
              <a:rPr lang="zh-CN" altLang="zh-CN" sz="3600" b="1" dirty="0">
                <a:solidFill>
                  <a:schemeClr val="tx1"/>
                </a:solidFill>
                <a:latin typeface="微软雅黑" panose="020B0503020204020204" pitchFamily="34" charset="-122"/>
                <a:ea typeface="微软雅黑" panose="020B0503020204020204" pitchFamily="34" charset="-122"/>
              </a:rPr>
              <a:t>、企业银行</a:t>
            </a:r>
            <a:r>
              <a:rPr lang="en-US" altLang="zh-CN" sz="3200" b="1" dirty="0">
                <a:solidFill>
                  <a:schemeClr val="tx1"/>
                </a:solidFill>
                <a:latin typeface="微软雅黑" panose="020B0503020204020204" pitchFamily="34" charset="-122"/>
                <a:ea typeface="微软雅黑" panose="020B0503020204020204" pitchFamily="34" charset="-122"/>
              </a:rPr>
              <a:t>-</a:t>
            </a:r>
            <a:r>
              <a:rPr lang="zh-CN" altLang="en-US" sz="3200" b="1" dirty="0">
                <a:solidFill>
                  <a:schemeClr val="tx1"/>
                </a:solidFill>
                <a:latin typeface="微软雅黑" panose="020B0503020204020204" pitchFamily="34" charset="-122"/>
                <a:ea typeface="微软雅黑" panose="020B0503020204020204" pitchFamily="34" charset="-122"/>
              </a:rPr>
              <a:t>预付款管理</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8585" y="939165"/>
            <a:ext cx="11974195" cy="4294017"/>
          </a:xfrm>
          <a:prstGeom prst="rect">
            <a:avLst/>
          </a:prstGeom>
          <a:ln w="12700" cmpd="sng">
            <a:solidFill>
              <a:srgbClr val="FF0000"/>
            </a:solidFill>
            <a:prstDash val="lgDash"/>
          </a:ln>
        </p:spPr>
      </p:pic>
      <p:sp>
        <p:nvSpPr>
          <p:cNvPr id="6" name="矩形 5"/>
          <p:cNvSpPr/>
          <p:nvPr/>
        </p:nvSpPr>
        <p:spPr>
          <a:xfrm>
            <a:off x="10594340" y="1885950"/>
            <a:ext cx="1257300" cy="31750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5120640" y="2362200"/>
            <a:ext cx="4062730" cy="1900311"/>
          </a:xfrm>
          <a:prstGeom prst="rect">
            <a:avLst/>
          </a:prstGeom>
          <a:ln w="12700" cmpd="sng">
            <a:solidFill>
              <a:srgbClr val="FF0000"/>
            </a:solidFill>
            <a:prstDash val="lgDash"/>
          </a:ln>
        </p:spPr>
      </p:pic>
      <p:sp>
        <p:nvSpPr>
          <p:cNvPr id="8" name="矩形 7"/>
          <p:cNvSpPr/>
          <p:nvPr/>
        </p:nvSpPr>
        <p:spPr>
          <a:xfrm>
            <a:off x="214877" y="5208702"/>
            <a:ext cx="10659035" cy="1358900"/>
          </a:xfrm>
          <a:prstGeom prst="rect">
            <a:avLst/>
          </a:prstGeom>
        </p:spPr>
        <p:txBody>
          <a:bodyPr wrap="square">
            <a:spAutoFit/>
          </a:bodyPr>
          <a:lstStyle/>
          <a:p>
            <a:pPr marL="285750" marR="0" lvl="0" indent="-285750" defTabSz="914400" eaLnBrk="1" fontAlgn="auto" latinLnBrk="0" hangingPunct="1">
              <a:lnSpc>
                <a:spcPct val="130000"/>
              </a:lnSpc>
              <a:spcBef>
                <a:spcPts val="600"/>
              </a:spcBef>
              <a:spcAft>
                <a:spcPts val="600"/>
              </a:spcAft>
              <a:buClrTx/>
              <a:buSzTx/>
              <a:buFont typeface="Wingdings" panose="05000000000000000000" pitchFamily="2" charset="2"/>
              <a:buChar char="q"/>
              <a:defRPr/>
            </a:pPr>
            <a:r>
              <a:rPr kumimoji="0" lang="zh-CN" altLang="en-US" sz="1600" b="1" i="0" u="none" strike="noStrike" kern="0" cap="none" spc="0" normalizeH="0" baseline="0" noProof="0" dirty="0" smtClean="0">
                <a:ln>
                  <a:noFill/>
                </a:ln>
                <a:solidFill>
                  <a:prstClr val="black"/>
                </a:solidFill>
                <a:effectLst/>
                <a:uLnTx/>
                <a:uFillTx/>
              </a:rPr>
              <a:t>修改支付密码管理：</a:t>
            </a:r>
            <a:endParaRPr kumimoji="0" lang="en-US" altLang="zh-CN" sz="1600" b="1" i="0" u="none" strike="noStrike" kern="0" cap="none" spc="0" normalizeH="0" baseline="0" noProof="0" dirty="0" smtClean="0">
              <a:ln>
                <a:noFill/>
              </a:ln>
              <a:solidFill>
                <a:prstClr val="black"/>
              </a:solidFill>
              <a:effectLst/>
              <a:uLnTx/>
              <a:uFillTx/>
            </a:endParaRPr>
          </a:p>
          <a:p>
            <a:pPr>
              <a:lnSpc>
                <a:spcPct val="130000"/>
              </a:lnSpc>
              <a:spcBef>
                <a:spcPts val="600"/>
              </a:spcBef>
              <a:spcAft>
                <a:spcPts val="600"/>
              </a:spcAft>
            </a:pPr>
            <a:r>
              <a:rPr kumimoji="0" lang="en-US" altLang="zh-CN" sz="1600" b="0" i="0" u="none" strike="noStrike" kern="0" cap="none" spc="0" normalizeH="0" baseline="0" noProof="0" dirty="0" smtClean="0">
                <a:ln>
                  <a:noFill/>
                </a:ln>
                <a:solidFill>
                  <a:prstClr val="black"/>
                </a:solidFill>
                <a:effectLst/>
                <a:uLnTx/>
                <a:uFillTx/>
              </a:rPr>
              <a:t>     </a:t>
            </a:r>
            <a:r>
              <a:rPr kumimoji="0" lang="zh-CN" altLang="en-US" sz="1600" b="0" i="0" u="none" strike="noStrike" kern="0" cap="none" spc="0" normalizeH="0" baseline="0" noProof="0" dirty="0" smtClean="0">
                <a:ln>
                  <a:noFill/>
                </a:ln>
                <a:solidFill>
                  <a:prstClr val="black"/>
                </a:solidFill>
                <a:effectLst/>
                <a:uLnTx/>
                <a:uFillTx/>
              </a:rPr>
              <a:t>当网点忘记自己在</a:t>
            </a:r>
            <a:r>
              <a:rPr kumimoji="0" lang="en-US" altLang="zh-CN" sz="1600" b="0" i="0" u="none" strike="noStrike" kern="0" cap="none" spc="0" normalizeH="0" baseline="0" noProof="0" dirty="0" smtClean="0">
                <a:ln>
                  <a:noFill/>
                </a:ln>
                <a:solidFill>
                  <a:prstClr val="black"/>
                </a:solidFill>
                <a:effectLst/>
                <a:uLnTx/>
                <a:uFillTx/>
              </a:rPr>
              <a:t>JMS</a:t>
            </a:r>
            <a:r>
              <a:rPr kumimoji="0" lang="zh-CN" altLang="en-US" sz="1600" b="0" i="0" u="none" strike="noStrike" kern="0" cap="none" spc="0" normalizeH="0" baseline="0" noProof="0" dirty="0" smtClean="0">
                <a:ln>
                  <a:noFill/>
                </a:ln>
                <a:solidFill>
                  <a:prstClr val="black"/>
                </a:solidFill>
                <a:effectLst/>
                <a:uLnTx/>
                <a:uFillTx/>
              </a:rPr>
              <a:t>系统里的支付密码，需要申请</a:t>
            </a:r>
            <a:r>
              <a:rPr kumimoji="0" lang="zh-CN" altLang="en-US" sz="1600" b="0" i="0" u="none" strike="noStrike" kern="0" cap="none" spc="0" normalizeH="0" baseline="0" noProof="0" smtClean="0">
                <a:ln>
                  <a:noFill/>
                </a:ln>
                <a:solidFill>
                  <a:prstClr val="black"/>
                </a:solidFill>
                <a:effectLst/>
                <a:uLnTx/>
                <a:uFillTx/>
              </a:rPr>
              <a:t>重置</a:t>
            </a:r>
            <a:r>
              <a:rPr lang="zh-CN" altLang="en-US" sz="1600"/>
              <a:t>（重置后默认密码：</a:t>
            </a:r>
            <a:r>
              <a:rPr lang="en-US" altLang="zh-CN" sz="1600" b="1"/>
              <a:t>88888888</a:t>
            </a:r>
            <a:r>
              <a:rPr lang="zh-CN" altLang="en-US" sz="1600"/>
              <a:t>）</a:t>
            </a:r>
            <a:r>
              <a:rPr lang="zh-CN" altLang="en-US" sz="1600" smtClean="0"/>
              <a:t>；</a:t>
            </a:r>
            <a:endParaRPr kumimoji="0" lang="en-US" altLang="zh-CN" sz="16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30000"/>
              </a:lnSpc>
              <a:spcBef>
                <a:spcPts val="600"/>
              </a:spcBef>
              <a:spcAft>
                <a:spcPts val="600"/>
              </a:spcAft>
              <a:buClrTx/>
              <a:buSzTx/>
              <a:buFontTx/>
              <a:buNone/>
              <a:defRPr/>
            </a:pPr>
            <a:r>
              <a:rPr kumimoji="0" lang="zh-CN" altLang="en-US" sz="1600" b="0" i="0" u="none" strike="noStrike" kern="0" cap="none" spc="0" normalizeH="0" baseline="0" noProof="0" dirty="0" smtClean="0">
                <a:ln>
                  <a:noFill/>
                </a:ln>
                <a:solidFill>
                  <a:srgbClr val="FF0000"/>
                </a:solidFill>
                <a:effectLst/>
                <a:uLnTx/>
                <a:uFillTx/>
              </a:rPr>
              <a:t>申请重置支付密码需要材料到网管</a:t>
            </a:r>
            <a:r>
              <a:rPr kumimoji="0" lang="zh-CN" altLang="en-US" sz="1600" b="0" i="0" u="none" strike="noStrike" kern="0" cap="none" spc="0" normalizeH="0" baseline="0" noProof="0" dirty="0" smtClean="0">
                <a:ln>
                  <a:noFill/>
                </a:ln>
                <a:solidFill>
                  <a:prstClr val="black"/>
                </a:solidFill>
                <a:effectLst/>
                <a:uLnTx/>
                <a:uFillTx/>
              </a:rPr>
              <a:t>：网点提交</a:t>
            </a:r>
            <a:r>
              <a:rPr kumimoji="0" lang="en-US" altLang="zh-CN" sz="1600" b="0" i="0" u="none" strike="noStrike" kern="0" cap="none" spc="0" normalizeH="0" baseline="0" noProof="0" dirty="0" smtClean="0">
                <a:ln>
                  <a:noFill/>
                </a:ln>
                <a:solidFill>
                  <a:prstClr val="black"/>
                </a:solidFill>
                <a:effectLst/>
                <a:uLnTx/>
                <a:uFillTx/>
              </a:rPr>
              <a:t>&lt;&lt;</a:t>
            </a:r>
            <a:r>
              <a:rPr kumimoji="0" lang="zh-CN" altLang="en-US" sz="1600" b="0" i="0" u="none" strike="noStrike" kern="0" cap="none" spc="0" normalizeH="0" baseline="0" noProof="0" dirty="0" smtClean="0">
                <a:ln>
                  <a:noFill/>
                </a:ln>
                <a:solidFill>
                  <a:prstClr val="black"/>
                </a:solidFill>
                <a:effectLst/>
                <a:uLnTx/>
                <a:uFillTx/>
              </a:rPr>
              <a:t>重置提现密码申请</a:t>
            </a:r>
            <a:r>
              <a:rPr kumimoji="0" lang="en-US" altLang="zh-CN" sz="1600" b="0" i="0" u="none" strike="noStrike" kern="0" cap="none" spc="0" normalizeH="0" baseline="0" noProof="0" dirty="0" smtClean="0">
                <a:ln>
                  <a:noFill/>
                </a:ln>
                <a:solidFill>
                  <a:prstClr val="black"/>
                </a:solidFill>
                <a:effectLst/>
                <a:uLnTx/>
                <a:uFillTx/>
              </a:rPr>
              <a:t>&gt;&gt;</a:t>
            </a:r>
            <a:r>
              <a:rPr kumimoji="0" lang="zh-CN" altLang="en-US" sz="1600" b="0" i="0" u="none" strike="noStrike" kern="0" cap="none" spc="0" normalizeH="0" baseline="0" noProof="0" dirty="0" smtClean="0">
                <a:ln>
                  <a:noFill/>
                </a:ln>
                <a:solidFill>
                  <a:prstClr val="black"/>
                </a:solidFill>
                <a:effectLst/>
                <a:uLnTx/>
                <a:uFillTx/>
              </a:rPr>
              <a:t>加盖网点公章。</a:t>
            </a:r>
            <a:endParaRPr kumimoji="0" lang="en-US" altLang="zh-CN" sz="1600" b="0" i="0" u="none" strike="noStrike" kern="0" cap="none" spc="0" normalizeH="0" baseline="0" noProof="0" dirty="0" smtClean="0">
              <a:ln>
                <a:noFill/>
              </a:ln>
              <a:solidFill>
                <a:prstClr val="black"/>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îsļiďê"/>
          <p:cNvSpPr txBox="1"/>
          <p:nvPr>
            <p:custDataLst>
              <p:tags r:id="rId1"/>
            </p:custDataLst>
          </p:nvPr>
        </p:nvSpPr>
        <p:spPr>
          <a:xfrm>
            <a:off x="626110" y="0"/>
            <a:ext cx="5684520" cy="801370"/>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zh-CN" sz="3600" b="1" dirty="0">
                <a:solidFill>
                  <a:schemeClr val="tx1"/>
                </a:solidFill>
                <a:latin typeface="微软雅黑" panose="020B0503020204020204" pitchFamily="34" charset="-122"/>
                <a:ea typeface="微软雅黑" panose="020B0503020204020204" pitchFamily="34" charset="-122"/>
              </a:rPr>
              <a:t>一、企业银行</a:t>
            </a:r>
            <a:r>
              <a:rPr lang="en-US" altLang="zh-CN" sz="3200" b="1" dirty="0">
                <a:solidFill>
                  <a:schemeClr val="tx1"/>
                </a:solidFill>
                <a:latin typeface="微软雅黑" panose="020B0503020204020204" pitchFamily="34" charset="-122"/>
                <a:ea typeface="微软雅黑" panose="020B0503020204020204" pitchFamily="34" charset="-122"/>
              </a:rPr>
              <a:t>-</a:t>
            </a:r>
            <a:r>
              <a:rPr lang="zh-CN" altLang="en-US" sz="3200" b="1" dirty="0">
                <a:solidFill>
                  <a:schemeClr val="tx1"/>
                </a:solidFill>
                <a:latin typeface="微软雅黑" panose="020B0503020204020204" pitchFamily="34" charset="-122"/>
                <a:ea typeface="微软雅黑" panose="020B0503020204020204" pitchFamily="34" charset="-122"/>
              </a:rPr>
              <a:t>预付款管理</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838200" y="1058602"/>
            <a:ext cx="10659035" cy="3143885"/>
          </a:xfrm>
          <a:prstGeom prst="rect">
            <a:avLst/>
          </a:prstGeom>
        </p:spPr>
        <p:txBody>
          <a:bodyPr wrap="square">
            <a:spAutoFit/>
          </a:bodyPr>
          <a:lstStyle/>
          <a:p>
            <a:pPr marL="285750" marR="0" lvl="0" indent="-285750" defTabSz="914400" eaLnBrk="1" fontAlgn="auto" latinLnBrk="0" hangingPunct="1">
              <a:lnSpc>
                <a:spcPct val="130000"/>
              </a:lnSpc>
              <a:spcBef>
                <a:spcPts val="600"/>
              </a:spcBef>
              <a:spcAft>
                <a:spcPts val="600"/>
              </a:spcAft>
              <a:buClrTx/>
              <a:buSzTx/>
              <a:buFont typeface="Wingdings" panose="05000000000000000000" pitchFamily="2" charset="2"/>
              <a:buChar char="q"/>
              <a:defRPr/>
            </a:pPr>
            <a:r>
              <a:rPr kumimoji="0" lang="zh-CN" altLang="en-US" sz="1800" b="1" i="0" u="none" strike="noStrike" kern="0" cap="none" spc="0" normalizeH="0" baseline="0" noProof="0" dirty="0" smtClean="0">
                <a:ln>
                  <a:noFill/>
                </a:ln>
                <a:solidFill>
                  <a:prstClr val="black"/>
                </a:solidFill>
                <a:effectLst/>
                <a:uLnTx/>
                <a:uFillTx/>
              </a:rPr>
              <a:t>网点提现：</a:t>
            </a:r>
            <a:endParaRPr kumimoji="0" lang="en-US" altLang="zh-CN" sz="1800" b="1" i="0" u="none" strike="noStrike" kern="0" cap="none" spc="0" normalizeH="0" baseline="0" noProof="0" dirty="0" smtClean="0">
              <a:ln>
                <a:noFill/>
              </a:ln>
              <a:solidFill>
                <a:srgbClr val="FF0000"/>
              </a:solidFill>
              <a:effectLst/>
              <a:uLnTx/>
              <a:uFillTx/>
            </a:endParaRPr>
          </a:p>
          <a:p>
            <a:pPr marL="0" marR="0" lvl="0" indent="0" defTabSz="914400" eaLnBrk="1" fontAlgn="auto" latinLnBrk="0" hangingPunct="1">
              <a:lnSpc>
                <a:spcPct val="150000"/>
              </a:lnSpc>
              <a:spcBef>
                <a:spcPts val="600"/>
              </a:spcBef>
              <a:spcAft>
                <a:spcPts val="60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提现流程：网点</a:t>
            </a:r>
            <a:r>
              <a:rPr kumimoji="0" lang="en-US" altLang="zh-CN" sz="1800" b="0" i="0" u="none" strike="noStrike" kern="0" cap="none" spc="0" normalizeH="0" baseline="0" noProof="0" dirty="0" smtClean="0">
                <a:ln>
                  <a:noFill/>
                </a:ln>
                <a:solidFill>
                  <a:prstClr val="black"/>
                </a:solidFill>
                <a:effectLst/>
                <a:uLnTx/>
                <a:uFillTx/>
              </a:rPr>
              <a:t>JMS</a:t>
            </a:r>
            <a:r>
              <a:rPr kumimoji="0" lang="zh-CN" altLang="en-US" sz="1800" b="0" i="0" u="none" strike="noStrike" kern="0" cap="none" spc="0" normalizeH="0" baseline="0" noProof="0" dirty="0" smtClean="0">
                <a:ln>
                  <a:noFill/>
                </a:ln>
                <a:solidFill>
                  <a:prstClr val="black"/>
                </a:solidFill>
                <a:effectLst/>
                <a:uLnTx/>
                <a:uFillTx/>
              </a:rPr>
              <a:t>系统提出提现申请</a:t>
            </a:r>
            <a:r>
              <a:rPr kumimoji="0" lang="en-US" altLang="zh-CN" sz="1800" b="0" i="0" u="none" strike="noStrike" kern="0" cap="none" spc="0" normalizeH="0" baseline="0" noProof="0" dirty="0" smtClean="0">
                <a:ln>
                  <a:noFill/>
                </a:ln>
                <a:solidFill>
                  <a:prstClr val="black"/>
                </a:solidFill>
                <a:effectLst/>
                <a:uLnTx/>
                <a:uFillTx/>
              </a:rPr>
              <a:t>-</a:t>
            </a:r>
            <a:r>
              <a:rPr kumimoji="0" lang="zh-CN" altLang="en-US" sz="1800" b="0" i="0" u="none" strike="noStrike" kern="0" cap="none" spc="0" normalizeH="0" baseline="0" noProof="0" dirty="0" smtClean="0">
                <a:ln>
                  <a:noFill/>
                </a:ln>
                <a:solidFill>
                  <a:prstClr val="black"/>
                </a:solidFill>
                <a:effectLst/>
                <a:uLnTx/>
                <a:uFillTx/>
                <a:ea typeface="宋体" panose="02010600030101010101" pitchFamily="2" charset="-122"/>
              </a:rPr>
              <a:t>系统网管</a:t>
            </a:r>
            <a:r>
              <a:rPr kumimoji="0" lang="zh-CN" altLang="en-US" sz="1800" b="0" i="0" u="none" strike="noStrike" kern="0" cap="none" spc="0" normalizeH="0" baseline="0" noProof="0" dirty="0" smtClean="0">
                <a:ln>
                  <a:noFill/>
                </a:ln>
                <a:solidFill>
                  <a:prstClr val="black"/>
                </a:solidFill>
                <a:effectLst/>
                <a:uLnTx/>
                <a:uFillTx/>
              </a:rPr>
              <a:t>审核</a:t>
            </a:r>
            <a:r>
              <a:rPr kumimoji="0" lang="en-US" altLang="zh-CN" sz="1800" b="0" i="0" u="none" strike="noStrike" kern="0" cap="none" spc="0" normalizeH="0" baseline="0" noProof="0" dirty="0" smtClean="0">
                <a:ln>
                  <a:noFill/>
                </a:ln>
                <a:solidFill>
                  <a:prstClr val="black"/>
                </a:solidFill>
                <a:effectLst/>
                <a:uLnTx/>
                <a:uFillTx/>
              </a:rPr>
              <a:t>-</a:t>
            </a:r>
            <a:r>
              <a:rPr kumimoji="0" lang="zh-CN" altLang="en-US" sz="1800" b="0" i="0" u="none" strike="noStrike" kern="0" cap="none" spc="0" normalizeH="0" baseline="0" noProof="0" dirty="0" smtClean="0">
                <a:ln>
                  <a:noFill/>
                </a:ln>
                <a:solidFill>
                  <a:prstClr val="black"/>
                </a:solidFill>
                <a:effectLst/>
                <a:uLnTx/>
                <a:uFillTx/>
                <a:ea typeface="宋体" panose="02010600030101010101" pitchFamily="2" charset="-122"/>
              </a:rPr>
              <a:t>网管同步提交内部</a:t>
            </a:r>
            <a:r>
              <a:rPr kumimoji="0" lang="en-US" altLang="zh-CN" sz="1800" b="0" i="0" u="none" strike="noStrike" kern="0" cap="none" spc="0" normalizeH="0" baseline="0" noProof="0" dirty="0" smtClean="0">
                <a:ln>
                  <a:noFill/>
                </a:ln>
                <a:solidFill>
                  <a:prstClr val="black"/>
                </a:solidFill>
                <a:effectLst/>
                <a:uLnTx/>
                <a:uFillTx/>
                <a:ea typeface="宋体" panose="02010600030101010101" pitchFamily="2" charset="-122"/>
              </a:rPr>
              <a:t>OA</a:t>
            </a:r>
            <a:r>
              <a:rPr kumimoji="0" lang="zh-CN" altLang="en-US" sz="1800" b="0" i="0" u="none" strike="noStrike" kern="0" cap="none" spc="0" normalizeH="0" baseline="0" noProof="0" dirty="0" smtClean="0">
                <a:ln>
                  <a:noFill/>
                </a:ln>
                <a:solidFill>
                  <a:prstClr val="black"/>
                </a:solidFill>
                <a:effectLst/>
                <a:uLnTx/>
                <a:uFillTx/>
                <a:ea typeface="宋体" panose="02010600030101010101" pitchFamily="2" charset="-122"/>
              </a:rPr>
              <a:t>提现流程</a:t>
            </a:r>
            <a:r>
              <a:rPr kumimoji="0" lang="en-US" altLang="zh-CN" sz="1800" b="0" i="0" u="none" strike="noStrike" kern="0" cap="none" spc="0" normalizeH="0" baseline="0" noProof="0" dirty="0" smtClean="0">
                <a:ln>
                  <a:noFill/>
                </a:ln>
                <a:solidFill>
                  <a:prstClr val="black"/>
                </a:solidFill>
                <a:effectLst/>
                <a:uLnTx/>
                <a:uFillTx/>
              </a:rPr>
              <a:t>-</a:t>
            </a:r>
            <a:r>
              <a:rPr kumimoji="0" lang="zh-CN" altLang="en-US" sz="1800" b="0" i="0" u="none" strike="noStrike" kern="0" cap="none" spc="0" normalizeH="0" baseline="0" noProof="0" dirty="0" smtClean="0">
                <a:ln>
                  <a:noFill/>
                </a:ln>
                <a:solidFill>
                  <a:prstClr val="black"/>
                </a:solidFill>
                <a:effectLst/>
                <a:uLnTx/>
                <a:uFillTx/>
                <a:ea typeface="宋体" panose="02010600030101010101" pitchFamily="2" charset="-122"/>
              </a:rPr>
              <a:t>市场部经理财务部经理审核</a:t>
            </a:r>
            <a:r>
              <a:rPr kumimoji="0" lang="en-US" altLang="zh-CN" sz="1800" b="0" i="0" u="none" strike="noStrike" kern="0" cap="none" spc="0" normalizeH="0" baseline="0" noProof="0" dirty="0" smtClean="0">
                <a:ln>
                  <a:noFill/>
                </a:ln>
                <a:solidFill>
                  <a:prstClr val="black"/>
                </a:solidFill>
                <a:effectLst/>
                <a:uLnTx/>
                <a:uFillTx/>
              </a:rPr>
              <a:t>-</a:t>
            </a:r>
            <a:r>
              <a:rPr kumimoji="0" lang="zh-CN" altLang="en-US" sz="1800" b="0" i="0" u="none" strike="noStrike" kern="0" cap="none" spc="0" normalizeH="0" baseline="0" noProof="0" dirty="0" smtClean="0">
                <a:ln>
                  <a:noFill/>
                </a:ln>
                <a:solidFill>
                  <a:prstClr val="black"/>
                </a:solidFill>
                <a:effectLst/>
                <a:uLnTx/>
                <a:uFillTx/>
                <a:ea typeface="宋体" panose="02010600030101010101" pitchFamily="2" charset="-122"/>
              </a:rPr>
              <a:t>省公司老板审核</a:t>
            </a:r>
            <a:r>
              <a:rPr kumimoji="0" lang="en-US" altLang="zh-CN" sz="1800" b="0" i="0" u="none" strike="noStrike" kern="0" cap="none" spc="0" normalizeH="0" baseline="0" noProof="0" dirty="0" smtClean="0">
                <a:ln>
                  <a:noFill/>
                </a:ln>
                <a:solidFill>
                  <a:prstClr val="black"/>
                </a:solidFill>
                <a:effectLst/>
                <a:uLnTx/>
                <a:uFillTx/>
              </a:rPr>
              <a:t>-</a:t>
            </a:r>
            <a:r>
              <a:rPr kumimoji="0" lang="zh-CN" altLang="en-US" sz="1800" b="0" i="0" u="none" strike="noStrike" kern="0" cap="none" spc="0" normalizeH="0" baseline="0" noProof="0" dirty="0" smtClean="0">
                <a:ln>
                  <a:noFill/>
                </a:ln>
                <a:solidFill>
                  <a:prstClr val="black"/>
                </a:solidFill>
                <a:effectLst/>
                <a:uLnTx/>
                <a:uFillTx/>
                <a:ea typeface="宋体" panose="02010600030101010101" pitchFamily="2" charset="-122"/>
              </a:rPr>
              <a:t>系统财务审核</a:t>
            </a:r>
            <a:r>
              <a:rPr kumimoji="0" lang="en-US" altLang="zh-CN" sz="1800" b="0" i="0" u="none" strike="noStrike" kern="0" cap="none" spc="0" normalizeH="0" baseline="0" noProof="0" dirty="0" smtClean="0">
                <a:ln>
                  <a:noFill/>
                </a:ln>
                <a:solidFill>
                  <a:prstClr val="black"/>
                </a:solidFill>
                <a:effectLst/>
                <a:uLnTx/>
                <a:uFillTx/>
                <a:ea typeface="宋体" panose="02010600030101010101" pitchFamily="2" charset="-122"/>
              </a:rPr>
              <a:t>-</a:t>
            </a:r>
            <a:r>
              <a:rPr kumimoji="0" lang="zh-CN" altLang="en-US" sz="1800" b="0" i="0" u="none" strike="noStrike" kern="0" cap="none" spc="0" normalizeH="0" baseline="0" noProof="0" dirty="0" smtClean="0">
                <a:ln>
                  <a:noFill/>
                </a:ln>
                <a:solidFill>
                  <a:prstClr val="black"/>
                </a:solidFill>
                <a:effectLst/>
                <a:uLnTx/>
                <a:uFillTx/>
              </a:rPr>
              <a:t>代理区出纳安排付款 </a:t>
            </a:r>
            <a:endParaRPr kumimoji="0" lang="zh-CN" altLang="en-US" sz="18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50000"/>
              </a:lnSpc>
              <a:spcBef>
                <a:spcPts val="600"/>
              </a:spcBef>
              <a:spcAft>
                <a:spcPts val="600"/>
              </a:spcAft>
              <a:buClrTx/>
              <a:buSzTx/>
              <a:buFontTx/>
              <a:buNone/>
              <a:defRPr/>
            </a:pPr>
            <a:r>
              <a:rPr kumimoji="0" lang="zh-CN" altLang="en-US" sz="1800" b="0" i="0" u="none" strike="noStrike" kern="0" cap="none" spc="0" normalizeH="0" baseline="0" noProof="0" dirty="0" smtClean="0">
                <a:ln>
                  <a:noFill/>
                </a:ln>
                <a:solidFill>
                  <a:srgbClr val="FF0000"/>
                </a:solidFill>
                <a:effectLst/>
                <a:uLnTx/>
                <a:uFillTx/>
              </a:rPr>
              <a:t>提现付款日：每周三，周五。</a:t>
            </a:r>
            <a:endParaRPr kumimoji="0" lang="zh-CN" altLang="en-US" sz="1800" b="0" i="0" u="none" strike="noStrike" kern="0" cap="none" spc="0" normalizeH="0" baseline="0" noProof="0" dirty="0" smtClean="0">
              <a:ln>
                <a:noFill/>
              </a:ln>
              <a:solidFill>
                <a:srgbClr val="FF0000"/>
              </a:solidFill>
              <a:effectLst/>
              <a:uLnTx/>
              <a:uFillTx/>
            </a:endParaRPr>
          </a:p>
          <a:p>
            <a:pPr marL="0" marR="0" lvl="0" indent="0" defTabSz="914400" eaLnBrk="1" fontAlgn="auto" latinLnBrk="0" hangingPunct="1">
              <a:lnSpc>
                <a:spcPct val="150000"/>
              </a:lnSpc>
              <a:spcBef>
                <a:spcPts val="600"/>
              </a:spcBef>
              <a:spcAft>
                <a:spcPts val="600"/>
              </a:spcAft>
              <a:buClrTx/>
              <a:buSzTx/>
              <a:buFontTx/>
              <a:buNone/>
              <a:defRPr/>
            </a:pPr>
            <a:r>
              <a:rPr lang="zh-CN" altLang="en-US" kern="0" noProof="0" dirty="0" smtClean="0">
                <a:ln>
                  <a:noFill/>
                </a:ln>
                <a:solidFill>
                  <a:srgbClr val="FF0000"/>
                </a:solidFill>
                <a:effectLst/>
                <a:uLnTx/>
                <a:uFillTx/>
                <a:sym typeface="+mn-ea"/>
              </a:rPr>
              <a:t>紧急提现不受付款日的约束，流程走完即可向网管报备。</a:t>
            </a:r>
            <a:endParaRPr kumimoji="0" lang="zh-CN" altLang="en-US" b="0" i="0" u="none" strike="noStrike" kern="0" cap="none" spc="0" normalizeH="0" baseline="0" noProof="0" dirty="0" smtClean="0">
              <a:ln>
                <a:noFill/>
              </a:ln>
              <a:solidFill>
                <a:srgbClr val="FF0000"/>
              </a:solidFill>
              <a:effectLst/>
              <a:uLnTx/>
              <a:uFillTx/>
            </a:endParaRPr>
          </a:p>
          <a:p>
            <a:pPr marL="0" marR="0" lvl="0" indent="0" defTabSz="914400" eaLnBrk="1" fontAlgn="auto" latinLnBrk="0" hangingPunct="1">
              <a:lnSpc>
                <a:spcPct val="150000"/>
              </a:lnSpc>
              <a:spcBef>
                <a:spcPts val="600"/>
              </a:spcBef>
              <a:spcAft>
                <a:spcPts val="600"/>
              </a:spcAft>
              <a:buClrTx/>
              <a:buSzTx/>
              <a:buFontTx/>
              <a:buNone/>
              <a:defRPr/>
            </a:pPr>
            <a:endParaRPr kumimoji="0" lang="en-US" altLang="zh-CN" sz="1800" b="0" i="0" u="none" strike="noStrike" kern="0" cap="none" spc="0" normalizeH="0" baseline="0" noProof="0" dirty="0" smtClean="0">
              <a:ln>
                <a:noFill/>
              </a:ln>
              <a:solidFill>
                <a:prstClr val="black"/>
              </a:solidFill>
              <a:effectLst/>
              <a:uLnTx/>
              <a:uFillTx/>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2"/>
          <p:cNvGrpSpPr/>
          <p:nvPr/>
        </p:nvGrpSpPr>
        <p:grpSpPr>
          <a:xfrm>
            <a:off x="758657" y="-1611891"/>
            <a:ext cx="10471223" cy="4318187"/>
            <a:chOff x="967105" y="-362544"/>
            <a:chExt cx="10471223" cy="4318187"/>
          </a:xfrm>
        </p:grpSpPr>
        <p:sp>
          <p:nvSpPr>
            <p:cNvPr id="17" name="Line 32"/>
            <p:cNvSpPr>
              <a:spLocks noChangeShapeType="1"/>
            </p:cNvSpPr>
            <p:nvPr/>
          </p:nvSpPr>
          <p:spPr bwMode="auto">
            <a:xfrm>
              <a:off x="967105" y="-362544"/>
              <a:ext cx="3898900"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530">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6666744" y="1870387"/>
              <a:ext cx="4771584" cy="2085256"/>
              <a:chOff x="6655911" y="2426059"/>
              <a:chExt cx="4751864" cy="2028822"/>
            </a:xfrm>
          </p:grpSpPr>
          <p:sp>
            <p:nvSpPr>
              <p:cNvPr id="7" name="Rectangle 4"/>
              <p:cNvSpPr>
                <a:spLocks noChangeArrowheads="1"/>
              </p:cNvSpPr>
              <p:nvPr/>
            </p:nvSpPr>
            <p:spPr bwMode="auto">
              <a:xfrm>
                <a:off x="7515225" y="2521308"/>
                <a:ext cx="3892550" cy="8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92D050"/>
                    </a:solidFill>
                    <a:latin typeface="微软雅黑" panose="020B0503020204020204" pitchFamily="34" charset="-122"/>
                    <a:ea typeface="微软雅黑" panose="020B0503020204020204" pitchFamily="34" charset="-122"/>
                    <a:sym typeface="+mn-ea"/>
                  </a:rPr>
                  <a:t>客户报价维护</a:t>
                </a:r>
                <a:endParaRPr lang="zh-CN" altLang="en-US" sz="2800" b="1" dirty="0">
                  <a:solidFill>
                    <a:srgbClr val="92D050"/>
                  </a:solidFill>
                  <a:latin typeface="微软雅黑" panose="020B0503020204020204" pitchFamily="34" charset="-122"/>
                  <a:ea typeface="微软雅黑" panose="020B0503020204020204" pitchFamily="34" charset="-122"/>
                </a:endParaRPr>
              </a:p>
              <a:p>
                <a:endParaRPr lang="zh-CN" altLang="en-US" sz="2800" b="1" dirty="0">
                  <a:solidFill>
                    <a:srgbClr val="92D05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Oval 6"/>
              <p:cNvSpPr>
                <a:spLocks noChangeArrowheads="1"/>
              </p:cNvSpPr>
              <p:nvPr/>
            </p:nvSpPr>
            <p:spPr bwMode="auto">
              <a:xfrm>
                <a:off x="6684010" y="2426059"/>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9" name="Text Box 24"/>
              <p:cNvSpPr txBox="1">
                <a:spLocks noChangeArrowheads="1"/>
              </p:cNvSpPr>
              <p:nvPr/>
            </p:nvSpPr>
            <p:spPr bwMode="auto">
              <a:xfrm>
                <a:off x="6762115" y="2521308"/>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bg1"/>
                    </a:solidFill>
                    <a:ea typeface="微软雅黑" panose="020B0503020204020204" pitchFamily="34" charset="-122"/>
                    <a:sym typeface="Arial" panose="020B0604020202020204" pitchFamily="34" charset="0"/>
                  </a:rPr>
                  <a:t>01</a:t>
                </a:r>
                <a:endParaRPr lang="zh-CN" altLang="zh-CN" sz="2000" b="1" dirty="0">
                  <a:solidFill>
                    <a:schemeClr val="bg1"/>
                  </a:solidFill>
                  <a:ea typeface="微软雅黑" panose="020B0503020204020204" pitchFamily="34" charset="-122"/>
                  <a:sym typeface="Arial" panose="020B0604020202020204" pitchFamily="34" charset="0"/>
                </a:endParaRPr>
              </a:p>
            </p:txBody>
          </p:sp>
          <p:sp>
            <p:nvSpPr>
              <p:cNvPr id="10" name="Oval 6"/>
              <p:cNvSpPr>
                <a:spLocks noChangeArrowheads="1"/>
              </p:cNvSpPr>
              <p:nvPr/>
            </p:nvSpPr>
            <p:spPr bwMode="auto">
              <a:xfrm>
                <a:off x="6655911" y="3159563"/>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1" name="Text Box 24"/>
              <p:cNvSpPr txBox="1">
                <a:spLocks noChangeArrowheads="1"/>
              </p:cNvSpPr>
              <p:nvPr/>
            </p:nvSpPr>
            <p:spPr bwMode="auto">
              <a:xfrm>
                <a:off x="6724491" y="3263984"/>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2</a:t>
                </a:r>
                <a:endParaRPr lang="en-US" altLang="zh-CN" sz="2000" dirty="0">
                  <a:solidFill>
                    <a:schemeClr val="bg1"/>
                  </a:solidFill>
                  <a:ea typeface="微软雅黑" panose="020B0503020204020204" pitchFamily="34" charset="-122"/>
                  <a:sym typeface="Arial" panose="020B0604020202020204" pitchFamily="34" charset="0"/>
                </a:endParaRPr>
              </a:p>
            </p:txBody>
          </p:sp>
          <p:sp>
            <p:nvSpPr>
              <p:cNvPr id="12" name="Oval 6"/>
              <p:cNvSpPr>
                <a:spLocks noChangeArrowheads="1"/>
              </p:cNvSpPr>
              <p:nvPr/>
            </p:nvSpPr>
            <p:spPr bwMode="auto">
              <a:xfrm>
                <a:off x="6684010" y="3863696"/>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3" name="Text Box 24"/>
              <p:cNvSpPr txBox="1">
                <a:spLocks noChangeArrowheads="1"/>
              </p:cNvSpPr>
              <p:nvPr/>
            </p:nvSpPr>
            <p:spPr bwMode="auto">
              <a:xfrm>
                <a:off x="6752590" y="3986460"/>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3</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grpSp>
        <p:nvGrpSpPr>
          <p:cNvPr id="24" name="组合 23"/>
          <p:cNvGrpSpPr/>
          <p:nvPr/>
        </p:nvGrpSpPr>
        <p:grpSpPr>
          <a:xfrm>
            <a:off x="6572559" y="2802914"/>
            <a:ext cx="593638" cy="607629"/>
            <a:chOff x="6740482" y="3567996"/>
            <a:chExt cx="593638" cy="607629"/>
          </a:xfrm>
        </p:grpSpPr>
        <p:sp>
          <p:nvSpPr>
            <p:cNvPr id="25"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6"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4</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27" name="组合 26"/>
          <p:cNvGrpSpPr/>
          <p:nvPr/>
        </p:nvGrpSpPr>
        <p:grpSpPr>
          <a:xfrm>
            <a:off x="6572237" y="3596743"/>
            <a:ext cx="593638" cy="607629"/>
            <a:chOff x="6740482" y="3567996"/>
            <a:chExt cx="593638" cy="607629"/>
          </a:xfrm>
        </p:grpSpPr>
        <p:sp>
          <p:nvSpPr>
            <p:cNvPr id="2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9"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5</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0" name="组合 29"/>
          <p:cNvGrpSpPr/>
          <p:nvPr/>
        </p:nvGrpSpPr>
        <p:grpSpPr>
          <a:xfrm>
            <a:off x="6585985" y="4390572"/>
            <a:ext cx="593638" cy="607629"/>
            <a:chOff x="6740482" y="3567996"/>
            <a:chExt cx="593638" cy="607629"/>
          </a:xfrm>
        </p:grpSpPr>
        <p:sp>
          <p:nvSpPr>
            <p:cNvPr id="31"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2"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6</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3" name="组合 32"/>
          <p:cNvGrpSpPr/>
          <p:nvPr/>
        </p:nvGrpSpPr>
        <p:grpSpPr>
          <a:xfrm>
            <a:off x="6572237" y="5096589"/>
            <a:ext cx="593638" cy="607629"/>
            <a:chOff x="6740482" y="3567996"/>
            <a:chExt cx="593638" cy="607629"/>
          </a:xfrm>
        </p:grpSpPr>
        <p:sp>
          <p:nvSpPr>
            <p:cNvPr id="34"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5"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7</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 name="文本框 1"/>
          <p:cNvSpPr txBox="1"/>
          <p:nvPr/>
        </p:nvSpPr>
        <p:spPr>
          <a:xfrm>
            <a:off x="7320915" y="1374775"/>
            <a:ext cx="2803525" cy="521970"/>
          </a:xfrm>
          <a:prstGeom prst="rect">
            <a:avLst/>
          </a:prstGeom>
          <a:noFill/>
        </p:spPr>
        <p:txBody>
          <a:bodyPr wrap="square" rtlCol="0">
            <a:spAutoFit/>
          </a:bodyPr>
          <a:p>
            <a:pPr algn="l"/>
            <a:r>
              <a:rPr lang="zh-CN" altLang="en-US" sz="2800" b="1" dirty="0">
                <a:solidFill>
                  <a:srgbClr val="92D050"/>
                </a:solidFill>
                <a:latin typeface="微软雅黑" panose="020B0503020204020204" pitchFamily="34" charset="-122"/>
                <a:ea typeface="微软雅黑" panose="020B0503020204020204" pitchFamily="34" charset="-122"/>
                <a:sym typeface="+mn-ea"/>
              </a:rPr>
              <a:t>现结</a:t>
            </a:r>
            <a:r>
              <a:rPr lang="en-US" altLang="zh-CN" sz="2800" b="1" dirty="0">
                <a:solidFill>
                  <a:srgbClr val="92D050"/>
                </a:solidFill>
                <a:latin typeface="微软雅黑" panose="020B0503020204020204" pitchFamily="34" charset="-122"/>
                <a:ea typeface="微软雅黑" panose="020B0503020204020204" pitchFamily="34" charset="-122"/>
                <a:sym typeface="+mn-ea"/>
              </a:rPr>
              <a:t>/</a:t>
            </a:r>
            <a:r>
              <a:rPr lang="zh-CN" altLang="en-US" sz="2800" b="1" dirty="0">
                <a:solidFill>
                  <a:srgbClr val="92D050"/>
                </a:solidFill>
                <a:latin typeface="微软雅黑" panose="020B0503020204020204" pitchFamily="34" charset="-122"/>
                <a:ea typeface="微软雅黑" panose="020B0503020204020204" pitchFamily="34" charset="-122"/>
                <a:sym typeface="+mn-ea"/>
              </a:rPr>
              <a:t>月结收款</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7447915" y="2112645"/>
            <a:ext cx="2676525" cy="521970"/>
          </a:xfrm>
          <a:prstGeom prst="rect">
            <a:avLst/>
          </a:prstGeom>
          <a:noFill/>
        </p:spPr>
        <p:txBody>
          <a:bodyPr wrap="square" rtlCol="0">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结算账单</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320915" y="2802890"/>
            <a:ext cx="3514725" cy="521970"/>
          </a:xfrm>
          <a:prstGeom prst="rect">
            <a:avLst/>
          </a:prstGeom>
          <a:noFill/>
        </p:spPr>
        <p:txBody>
          <a:bodyPr wrap="square" rtlCol="0">
            <a:spAutoFit/>
          </a:bodyPr>
          <a:p>
            <a:pPr algn="ctr"/>
            <a:r>
              <a:rPr lang="zh-CN" altLang="en-US" sz="2800" b="1" dirty="0">
                <a:solidFill>
                  <a:srgbClr val="92D050"/>
                </a:solidFill>
                <a:latin typeface="微软雅黑" panose="020B0503020204020204" pitchFamily="34" charset="-122"/>
                <a:ea typeface="微软雅黑" panose="020B0503020204020204" pitchFamily="34" charset="-122"/>
                <a:sym typeface="+mn-ea"/>
              </a:rPr>
              <a:t>月结客户成本核算</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623810" y="3591560"/>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预付款管理</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7623810" y="4432935"/>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预付款查询</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6572237" y="5876369"/>
            <a:ext cx="593638" cy="607629"/>
            <a:chOff x="6740482" y="3567996"/>
            <a:chExt cx="593638" cy="607629"/>
          </a:xfrm>
        </p:grpSpPr>
        <p:sp>
          <p:nvSpPr>
            <p:cNvPr id="1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9" name="Text Box 24"/>
            <p:cNvSpPr txBox="1">
              <a:spLocks noChangeArrowheads="1"/>
            </p:cNvSpPr>
            <p:nvPr/>
          </p:nvSpPr>
          <p:spPr bwMode="auto">
            <a:xfrm>
              <a:off x="6809346" y="3675329"/>
              <a:ext cx="485878"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8</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1" name="文本框 20"/>
          <p:cNvSpPr txBox="1"/>
          <p:nvPr/>
        </p:nvSpPr>
        <p:spPr>
          <a:xfrm>
            <a:off x="7710805" y="5203825"/>
            <a:ext cx="309880" cy="521970"/>
          </a:xfrm>
          <a:prstGeom prst="rect">
            <a:avLst/>
          </a:prstGeom>
          <a:noFill/>
        </p:spPr>
        <p:txBody>
          <a:bodyPr wrap="none" rtlCol="0" anchor="t">
            <a:spAutoFit/>
          </a:bodyPr>
          <a:p>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7623810" y="5203825"/>
            <a:ext cx="3738880" cy="521970"/>
          </a:xfrm>
          <a:prstGeom prst="rect">
            <a:avLst/>
          </a:prstGeom>
          <a:noFill/>
        </p:spPr>
        <p:txBody>
          <a:bodyPr wrap="none" rtlCol="0" anchor="t">
            <a:spAutoFit/>
          </a:bodyPr>
          <a:p>
            <a:r>
              <a:rPr lang="zh-CN" altLang="en-US" sz="2800" b="1" dirty="0">
                <a:solidFill>
                  <a:schemeClr val="tx1"/>
                </a:solidFill>
                <a:latin typeface="微软雅黑" panose="020B0503020204020204" pitchFamily="34" charset="-122"/>
                <a:ea typeface="微软雅黑" panose="020B0503020204020204" pitchFamily="34" charset="-122"/>
                <a:sym typeface="+mn-ea"/>
              </a:rPr>
              <a:t>结算岗位每日工作内容</a:t>
            </a:r>
            <a:endParaRPr lang="zh-CN" altLang="en-US" sz="2800" b="1" dirty="0">
              <a:solidFill>
                <a:schemeClr val="tx1"/>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7518400" y="5876290"/>
            <a:ext cx="4441190" cy="953135"/>
          </a:xfrm>
          <a:prstGeom prst="rect">
            <a:avLst/>
          </a:prstGeom>
          <a:noFill/>
        </p:spPr>
        <p:txBody>
          <a:bodyPr wrap="square" rtlCol="0" anchor="t">
            <a:spAutoFit/>
          </a:bodyPr>
          <a:p>
            <a:r>
              <a:rPr lang="zh-CN" altLang="zh-CN" sz="2800" b="1" dirty="0">
                <a:solidFill>
                  <a:srgbClr val="92D050"/>
                </a:solidFill>
                <a:latin typeface="微软雅黑" panose="020B0503020204020204" pitchFamily="34" charset="-122"/>
                <a:ea typeface="微软雅黑" panose="020B0503020204020204" pitchFamily="34" charset="-122"/>
                <a:sym typeface="+mn-ea"/>
              </a:rPr>
              <a:t>集散点建包费支线费操作费报价维护</a:t>
            </a:r>
            <a:endParaRPr lang="zh-CN" altLang="zh-CN" sz="2800" b="1" dirty="0">
              <a:solidFill>
                <a:srgbClr val="92D05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7-1</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结算系统</a:t>
            </a:r>
            <a:endParaRPr kumimoji="1" lang="zh-CN" altLang="en-US" sz="2800" b="1" dirty="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773206" y="934908"/>
            <a:ext cx="10645588" cy="452432"/>
          </a:xfrm>
          <a:prstGeom prst="rect">
            <a:avLst/>
          </a:prstGeom>
        </p:spPr>
        <p:txBody>
          <a:bodyPr wrap="square">
            <a:spAutoFit/>
          </a:bodyPr>
          <a:lstStyle/>
          <a:p>
            <a:pPr marL="285750" lvl="0" indent="-285750">
              <a:lnSpc>
                <a:spcPct val="130000"/>
              </a:lnSpc>
              <a:spcBef>
                <a:spcPts val="600"/>
              </a:spcBef>
              <a:spcAft>
                <a:spcPts val="600"/>
              </a:spcAft>
              <a:buFont typeface="Wingdings" panose="05000000000000000000" pitchFamily="2" charset="2"/>
              <a:buChar char="q"/>
            </a:pPr>
            <a:r>
              <a:rPr lang="zh-CN" altLang="en-US" b="1" dirty="0" smtClean="0">
                <a:latin typeface="微软雅黑" panose="020B0503020204020204" pitchFamily="34" charset="-122"/>
                <a:ea typeface="微软雅黑" panose="020B0503020204020204" pitchFamily="34" charset="-122"/>
              </a:rPr>
              <a:t>每日工作内容：</a:t>
            </a:r>
            <a:endParaRPr lang="en-US" altLang="zh-CN" b="1" dirty="0" smtClean="0">
              <a:latin typeface="微软雅黑" panose="020B0503020204020204" pitchFamily="34" charset="-122"/>
              <a:ea typeface="微软雅黑" panose="020B0503020204020204" pitchFamily="34" charset="-122"/>
            </a:endParaRPr>
          </a:p>
        </p:txBody>
      </p:sp>
      <p:grpSp>
        <p:nvGrpSpPr>
          <p:cNvPr id="17" name="Group 16"/>
          <p:cNvGrpSpPr/>
          <p:nvPr/>
        </p:nvGrpSpPr>
        <p:grpSpPr bwMode="auto">
          <a:xfrm rot="10800000">
            <a:off x="5259974" y="2208818"/>
            <a:ext cx="646113" cy="782638"/>
            <a:chOff x="1693" y="909"/>
            <a:chExt cx="267" cy="324"/>
          </a:xfrm>
        </p:grpSpPr>
        <p:sp>
          <p:nvSpPr>
            <p:cNvPr id="18" name="Freeform 17"/>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chemeClr val="bg2">
                    <a:gamma/>
                    <a:tint val="47451"/>
                    <a:invGamma/>
                  </a:schemeClr>
                </a:gs>
                <a:gs pos="100000">
                  <a:schemeClr val="bg2"/>
                </a:gs>
              </a:gsLst>
              <a:lin ang="5400000" scaled="1"/>
            </a:gradFill>
            <a:ln w="9525">
              <a:noFill/>
              <a:round/>
            </a:ln>
          </p:spPr>
          <p:txBody>
            <a:bodyPr/>
            <a:lstStyle/>
            <a:p>
              <a:endParaRPr lang="zh-CN" altLang="zh-CN"/>
            </a:p>
          </p:txBody>
        </p:sp>
        <p:sp>
          <p:nvSpPr>
            <p:cNvPr id="19" name="Freeform 18"/>
            <p:cNvSpPr>
              <a:spLocks noEditPoints="1"/>
            </p:cNvSpPr>
            <p:nvPr/>
          </p:nvSpPr>
          <p:spPr bwMode="auto">
            <a:xfrm>
              <a:off x="1705"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chemeClr val="bg2">
                    <a:gamma/>
                    <a:tint val="34902"/>
                    <a:invGamma/>
                  </a:schemeClr>
                </a:gs>
                <a:gs pos="100000">
                  <a:schemeClr val="bg2"/>
                </a:gs>
              </a:gsLst>
              <a:lin ang="5400000" scaled="1"/>
            </a:gradFill>
            <a:ln w="9525">
              <a:noFill/>
              <a:round/>
            </a:ln>
          </p:spPr>
          <p:txBody>
            <a:bodyPr/>
            <a:lstStyle/>
            <a:p>
              <a:endParaRPr lang="zh-CN" altLang="zh-CN"/>
            </a:p>
          </p:txBody>
        </p:sp>
      </p:grpSp>
      <p:grpSp>
        <p:nvGrpSpPr>
          <p:cNvPr id="23" name="Group 22"/>
          <p:cNvGrpSpPr/>
          <p:nvPr/>
        </p:nvGrpSpPr>
        <p:grpSpPr bwMode="auto">
          <a:xfrm>
            <a:off x="4590049" y="2759681"/>
            <a:ext cx="2016125" cy="1658937"/>
            <a:chOff x="3339" y="2772"/>
            <a:chExt cx="834" cy="686"/>
          </a:xfrm>
        </p:grpSpPr>
        <p:sp>
          <p:nvSpPr>
            <p:cNvPr id="24" name="Freeform 23"/>
            <p:cNvSpPr/>
            <p:nvPr/>
          </p:nvSpPr>
          <p:spPr bwMode="auto">
            <a:xfrm>
              <a:off x="3339" y="2772"/>
              <a:ext cx="834" cy="686"/>
            </a:xfrm>
            <a:custGeom>
              <a:avLst/>
              <a:gdLst/>
              <a:ahLst/>
              <a:cxnLst>
                <a:cxn ang="0">
                  <a:pos x="168" y="415"/>
                </a:cxn>
                <a:cxn ang="0">
                  <a:pos x="99" y="379"/>
                </a:cxn>
                <a:cxn ang="0">
                  <a:pos x="14" y="244"/>
                </a:cxn>
                <a:cxn ang="0">
                  <a:pos x="14" y="171"/>
                </a:cxn>
                <a:cxn ang="0">
                  <a:pos x="99" y="36"/>
                </a:cxn>
                <a:cxn ang="0">
                  <a:pos x="168" y="0"/>
                </a:cxn>
                <a:cxn ang="0">
                  <a:pos x="338" y="0"/>
                </a:cxn>
                <a:cxn ang="0">
                  <a:pos x="407" y="36"/>
                </a:cxn>
                <a:cxn ang="0">
                  <a:pos x="492" y="171"/>
                </a:cxn>
                <a:cxn ang="0">
                  <a:pos x="492" y="244"/>
                </a:cxn>
                <a:cxn ang="0">
                  <a:pos x="407" y="379"/>
                </a:cxn>
                <a:cxn ang="0">
                  <a:pos x="338" y="415"/>
                </a:cxn>
                <a:cxn ang="0">
                  <a:pos x="168" y="415"/>
                </a:cxn>
              </a:cxnLst>
              <a:rect l="0" t="0" r="r" b="b"/>
              <a:pathLst>
                <a:path w="506" h="415">
                  <a:moveTo>
                    <a:pt x="168" y="415"/>
                  </a:moveTo>
                  <a:cubicBezTo>
                    <a:pt x="140" y="415"/>
                    <a:pt x="113" y="401"/>
                    <a:pt x="99" y="379"/>
                  </a:cubicBezTo>
                  <a:cubicBezTo>
                    <a:pt x="14" y="244"/>
                    <a:pt x="14" y="244"/>
                    <a:pt x="14" y="244"/>
                  </a:cubicBezTo>
                  <a:cubicBezTo>
                    <a:pt x="0" y="222"/>
                    <a:pt x="0" y="194"/>
                    <a:pt x="14" y="171"/>
                  </a:cubicBezTo>
                  <a:cubicBezTo>
                    <a:pt x="99" y="36"/>
                    <a:pt x="99" y="36"/>
                    <a:pt x="99" y="36"/>
                  </a:cubicBezTo>
                  <a:cubicBezTo>
                    <a:pt x="113" y="14"/>
                    <a:pt x="140" y="0"/>
                    <a:pt x="168" y="0"/>
                  </a:cubicBezTo>
                  <a:cubicBezTo>
                    <a:pt x="338" y="0"/>
                    <a:pt x="338" y="0"/>
                    <a:pt x="338" y="0"/>
                  </a:cubicBezTo>
                  <a:cubicBezTo>
                    <a:pt x="366" y="0"/>
                    <a:pt x="393" y="14"/>
                    <a:pt x="407" y="36"/>
                  </a:cubicBezTo>
                  <a:cubicBezTo>
                    <a:pt x="492" y="171"/>
                    <a:pt x="492" y="171"/>
                    <a:pt x="492" y="171"/>
                  </a:cubicBezTo>
                  <a:cubicBezTo>
                    <a:pt x="506" y="194"/>
                    <a:pt x="506" y="222"/>
                    <a:pt x="492" y="244"/>
                  </a:cubicBezTo>
                  <a:cubicBezTo>
                    <a:pt x="407" y="379"/>
                    <a:pt x="407" y="379"/>
                    <a:pt x="407" y="379"/>
                  </a:cubicBezTo>
                  <a:cubicBezTo>
                    <a:pt x="393" y="401"/>
                    <a:pt x="366" y="415"/>
                    <a:pt x="338" y="415"/>
                  </a:cubicBezTo>
                  <a:cubicBezTo>
                    <a:pt x="168" y="415"/>
                    <a:pt x="168" y="415"/>
                    <a:pt x="168" y="415"/>
                  </a:cubicBezTo>
                </a:path>
              </a:pathLst>
            </a:custGeom>
            <a:gradFill rotWithShape="1">
              <a:gsLst>
                <a:gs pos="0">
                  <a:schemeClr val="accent2">
                    <a:gamma/>
                    <a:tint val="60392"/>
                    <a:invGamma/>
                  </a:schemeClr>
                </a:gs>
                <a:gs pos="100000">
                  <a:schemeClr val="accent2"/>
                </a:gs>
              </a:gsLst>
              <a:lin ang="5400000" scaled="1"/>
            </a:gradFill>
            <a:ln w="9525">
              <a:noFill/>
              <a:round/>
            </a:ln>
          </p:spPr>
          <p:txBody>
            <a:bodyPr/>
            <a:lstStyle/>
            <a:p>
              <a:endParaRPr lang="zh-CN" altLang="zh-CN"/>
            </a:p>
          </p:txBody>
        </p:sp>
        <p:sp>
          <p:nvSpPr>
            <p:cNvPr id="25" name="Freeform 24"/>
            <p:cNvSpPr/>
            <p:nvPr/>
          </p:nvSpPr>
          <p:spPr bwMode="auto">
            <a:xfrm>
              <a:off x="3370" y="2846"/>
              <a:ext cx="772" cy="584"/>
            </a:xfrm>
            <a:custGeom>
              <a:avLst/>
              <a:gdLst/>
              <a:ahLst/>
              <a:cxnLst>
                <a:cxn ang="0">
                  <a:pos x="372" y="0"/>
                </a:cxn>
                <a:cxn ang="0">
                  <a:pos x="438" y="104"/>
                </a:cxn>
                <a:cxn ang="0">
                  <a:pos x="234" y="135"/>
                </a:cxn>
                <a:cxn ang="0">
                  <a:pos x="234" y="135"/>
                </a:cxn>
                <a:cxn ang="0">
                  <a:pos x="234" y="135"/>
                </a:cxn>
                <a:cxn ang="0">
                  <a:pos x="30" y="104"/>
                </a:cxn>
                <a:cxn ang="0">
                  <a:pos x="30" y="104"/>
                </a:cxn>
                <a:cxn ang="0">
                  <a:pos x="96" y="0"/>
                </a:cxn>
                <a:cxn ang="0">
                  <a:pos x="11" y="135"/>
                </a:cxn>
                <a:cxn ang="0">
                  <a:pos x="11" y="191"/>
                </a:cxn>
                <a:cxn ang="0">
                  <a:pos x="96" y="325"/>
                </a:cxn>
                <a:cxn ang="0">
                  <a:pos x="149" y="353"/>
                </a:cxn>
                <a:cxn ang="0">
                  <a:pos x="319" y="353"/>
                </a:cxn>
                <a:cxn ang="0">
                  <a:pos x="372" y="325"/>
                </a:cxn>
                <a:cxn ang="0">
                  <a:pos x="457" y="191"/>
                </a:cxn>
                <a:cxn ang="0">
                  <a:pos x="457" y="135"/>
                </a:cxn>
                <a:cxn ang="0">
                  <a:pos x="372" y="0"/>
                </a:cxn>
              </a:cxnLst>
              <a:rect l="0" t="0" r="r" b="b"/>
              <a:pathLst>
                <a:path w="468" h="353">
                  <a:moveTo>
                    <a:pt x="372" y="0"/>
                  </a:moveTo>
                  <a:cubicBezTo>
                    <a:pt x="438" y="104"/>
                    <a:pt x="438" y="104"/>
                    <a:pt x="438" y="104"/>
                  </a:cubicBezTo>
                  <a:cubicBezTo>
                    <a:pt x="379" y="123"/>
                    <a:pt x="309" y="135"/>
                    <a:pt x="234" y="135"/>
                  </a:cubicBezTo>
                  <a:cubicBezTo>
                    <a:pt x="234" y="135"/>
                    <a:pt x="234" y="135"/>
                    <a:pt x="234" y="135"/>
                  </a:cubicBezTo>
                  <a:cubicBezTo>
                    <a:pt x="234" y="135"/>
                    <a:pt x="234" y="135"/>
                    <a:pt x="234" y="135"/>
                  </a:cubicBezTo>
                  <a:cubicBezTo>
                    <a:pt x="159" y="135"/>
                    <a:pt x="89" y="123"/>
                    <a:pt x="30" y="104"/>
                  </a:cubicBezTo>
                  <a:cubicBezTo>
                    <a:pt x="30" y="104"/>
                    <a:pt x="30" y="104"/>
                    <a:pt x="30" y="104"/>
                  </a:cubicBezTo>
                  <a:cubicBezTo>
                    <a:pt x="96" y="0"/>
                    <a:pt x="96" y="0"/>
                    <a:pt x="96" y="0"/>
                  </a:cubicBezTo>
                  <a:cubicBezTo>
                    <a:pt x="11" y="135"/>
                    <a:pt x="11" y="135"/>
                    <a:pt x="11" y="135"/>
                  </a:cubicBezTo>
                  <a:cubicBezTo>
                    <a:pt x="0" y="152"/>
                    <a:pt x="0" y="173"/>
                    <a:pt x="11" y="191"/>
                  </a:cubicBezTo>
                  <a:cubicBezTo>
                    <a:pt x="96" y="325"/>
                    <a:pt x="96" y="325"/>
                    <a:pt x="96" y="325"/>
                  </a:cubicBezTo>
                  <a:cubicBezTo>
                    <a:pt x="107" y="343"/>
                    <a:pt x="127" y="353"/>
                    <a:pt x="149" y="353"/>
                  </a:cubicBezTo>
                  <a:cubicBezTo>
                    <a:pt x="319" y="353"/>
                    <a:pt x="319" y="353"/>
                    <a:pt x="319" y="353"/>
                  </a:cubicBezTo>
                  <a:cubicBezTo>
                    <a:pt x="341" y="353"/>
                    <a:pt x="361" y="343"/>
                    <a:pt x="372" y="325"/>
                  </a:cubicBezTo>
                  <a:cubicBezTo>
                    <a:pt x="457" y="191"/>
                    <a:pt x="457" y="191"/>
                    <a:pt x="457" y="191"/>
                  </a:cubicBezTo>
                  <a:cubicBezTo>
                    <a:pt x="468" y="173"/>
                    <a:pt x="468" y="152"/>
                    <a:pt x="457" y="135"/>
                  </a:cubicBezTo>
                  <a:cubicBezTo>
                    <a:pt x="372" y="0"/>
                    <a:pt x="372" y="0"/>
                    <a:pt x="372" y="0"/>
                  </a:cubicBezTo>
                </a:path>
              </a:pathLst>
            </a:custGeom>
            <a:gradFill rotWithShape="1">
              <a:gsLst>
                <a:gs pos="0">
                  <a:schemeClr val="accent2"/>
                </a:gs>
                <a:gs pos="100000">
                  <a:schemeClr val="accent2">
                    <a:gamma/>
                    <a:tint val="60392"/>
                    <a:invGamma/>
                  </a:schemeClr>
                </a:gs>
              </a:gsLst>
              <a:lin ang="5400000" scaled="1"/>
            </a:gradFill>
            <a:ln w="9525">
              <a:noFill/>
              <a:round/>
            </a:ln>
          </p:spPr>
          <p:txBody>
            <a:bodyPr/>
            <a:lstStyle/>
            <a:p>
              <a:endParaRPr lang="zh-CN" altLang="zh-CN"/>
            </a:p>
          </p:txBody>
        </p:sp>
      </p:grpSp>
      <p:sp>
        <p:nvSpPr>
          <p:cNvPr id="26" name="Text Box 25"/>
          <p:cNvSpPr txBox="1">
            <a:spLocks noChangeArrowheads="1"/>
          </p:cNvSpPr>
          <p:nvPr/>
        </p:nvSpPr>
        <p:spPr bwMode="auto">
          <a:xfrm>
            <a:off x="4677362" y="3254981"/>
            <a:ext cx="1857375"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eaLnBrk="1" hangingPunct="1"/>
            <a:r>
              <a:rPr lang="zh-CN" altLang="en-US" sz="3200" b="1" dirty="0" smtClean="0">
                <a:solidFill>
                  <a:srgbClr val="FF0000"/>
                </a:solidFill>
                <a:ea typeface="宋体" panose="02010600030101010101" pitchFamily="2" charset="-122"/>
              </a:rPr>
              <a:t>日常检查内容</a:t>
            </a:r>
            <a:endParaRPr lang="en-US" altLang="zh-CN" sz="3200" b="1" dirty="0">
              <a:solidFill>
                <a:srgbClr val="FF0000"/>
              </a:solidFill>
              <a:ea typeface="宋体" panose="02010600030101010101" pitchFamily="2" charset="-122"/>
            </a:endParaRPr>
          </a:p>
        </p:txBody>
      </p:sp>
      <p:grpSp>
        <p:nvGrpSpPr>
          <p:cNvPr id="34" name="Group 34"/>
          <p:cNvGrpSpPr/>
          <p:nvPr/>
        </p:nvGrpSpPr>
        <p:grpSpPr bwMode="auto">
          <a:xfrm>
            <a:off x="5123449" y="1222981"/>
            <a:ext cx="877888" cy="877887"/>
            <a:chOff x="3312" y="624"/>
            <a:chExt cx="553" cy="553"/>
          </a:xfrm>
        </p:grpSpPr>
        <p:grpSp>
          <p:nvGrpSpPr>
            <p:cNvPr id="35" name="Group 35"/>
            <p:cNvGrpSpPr/>
            <p:nvPr/>
          </p:nvGrpSpPr>
          <p:grpSpPr bwMode="auto">
            <a:xfrm>
              <a:off x="3312" y="624"/>
              <a:ext cx="553" cy="553"/>
              <a:chOff x="1994" y="1356"/>
              <a:chExt cx="1740" cy="1741"/>
            </a:xfrm>
          </p:grpSpPr>
          <p:sp>
            <p:nvSpPr>
              <p:cNvPr id="37" name="Oval 36"/>
              <p:cNvSpPr>
                <a:spLocks noChangeArrowheads="1"/>
              </p:cNvSpPr>
              <p:nvPr/>
            </p:nvSpPr>
            <p:spPr bwMode="auto">
              <a:xfrm>
                <a:off x="1994" y="1356"/>
                <a:ext cx="1740" cy="1741"/>
              </a:xfrm>
              <a:prstGeom prst="ellipse">
                <a:avLst/>
              </a:prstGeom>
              <a:gradFill rotWithShape="1">
                <a:gsLst>
                  <a:gs pos="0">
                    <a:schemeClr val="bg2">
                      <a:gamma/>
                      <a:tint val="31765"/>
                      <a:invGamma/>
                    </a:schemeClr>
                  </a:gs>
                  <a:gs pos="100000">
                    <a:schemeClr val="bg2"/>
                  </a:gs>
                </a:gsLst>
                <a:lin ang="5400000" scaled="1"/>
              </a:gradFill>
              <a:ln w="9525">
                <a:noFill/>
                <a:round/>
              </a:ln>
            </p:spPr>
            <p:txBody>
              <a:bodyPr/>
              <a:lstStyle/>
              <a:p>
                <a:endParaRPr lang="zh-CN" altLang="zh-CN"/>
              </a:p>
            </p:txBody>
          </p:sp>
          <p:sp>
            <p:nvSpPr>
              <p:cNvPr id="38" name="Oval 37"/>
              <p:cNvSpPr>
                <a:spLocks noChangeArrowheads="1"/>
              </p:cNvSpPr>
              <p:nvPr/>
            </p:nvSpPr>
            <p:spPr bwMode="auto">
              <a:xfrm>
                <a:off x="2176" y="1539"/>
                <a:ext cx="1375" cy="1379"/>
              </a:xfrm>
              <a:prstGeom prst="ellipse">
                <a:avLst/>
              </a:prstGeom>
              <a:gradFill rotWithShape="1">
                <a:gsLst>
                  <a:gs pos="0">
                    <a:schemeClr val="bg2"/>
                  </a:gs>
                  <a:gs pos="100000">
                    <a:schemeClr val="bg2">
                      <a:gamma/>
                      <a:tint val="31765"/>
                      <a:invGamma/>
                    </a:schemeClr>
                  </a:gs>
                </a:gsLst>
                <a:lin ang="5400000" scaled="1"/>
              </a:gradFill>
              <a:ln w="9525">
                <a:noFill/>
                <a:round/>
              </a:ln>
            </p:spPr>
            <p:txBody>
              <a:bodyPr/>
              <a:lstStyle/>
              <a:p>
                <a:endParaRPr lang="zh-CN" altLang="zh-CN"/>
              </a:p>
            </p:txBody>
          </p:sp>
          <p:sp>
            <p:nvSpPr>
              <p:cNvPr id="39" name="Oval 38"/>
              <p:cNvSpPr>
                <a:spLocks noChangeArrowheads="1"/>
              </p:cNvSpPr>
              <p:nvPr/>
            </p:nvSpPr>
            <p:spPr bwMode="auto">
              <a:xfrm>
                <a:off x="2243" y="1602"/>
                <a:ext cx="1249" cy="1250"/>
              </a:xfrm>
              <a:prstGeom prst="ellipse">
                <a:avLst/>
              </a:prstGeom>
              <a:gradFill rotWithShape="1">
                <a:gsLst>
                  <a:gs pos="0">
                    <a:schemeClr val="accent1"/>
                  </a:gs>
                  <a:gs pos="100000">
                    <a:schemeClr val="accent1">
                      <a:gamma/>
                      <a:shade val="46275"/>
                      <a:invGamma/>
                    </a:schemeClr>
                  </a:gs>
                </a:gsLst>
                <a:lin ang="5400000" scaled="1"/>
              </a:gradFill>
              <a:ln w="9525">
                <a:noFill/>
                <a:round/>
              </a:ln>
            </p:spPr>
            <p:txBody>
              <a:bodyPr/>
              <a:lstStyle/>
              <a:p>
                <a:endParaRPr lang="zh-CN" altLang="zh-CN"/>
              </a:p>
            </p:txBody>
          </p:sp>
          <p:sp>
            <p:nvSpPr>
              <p:cNvPr id="40" name="Freeform 39"/>
              <p:cNvSpPr/>
              <p:nvPr/>
            </p:nvSpPr>
            <p:spPr bwMode="auto">
              <a:xfrm>
                <a:off x="2022" y="1406"/>
                <a:ext cx="828"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chemeClr val="bg2">
                      <a:gamma/>
                      <a:tint val="12549"/>
                      <a:invGamma/>
                    </a:schemeClr>
                  </a:gs>
                  <a:gs pos="100000">
                    <a:schemeClr val="bg2"/>
                  </a:gs>
                </a:gsLst>
                <a:lin ang="5400000" scaled="1"/>
              </a:gradFill>
              <a:ln w="9525">
                <a:noFill/>
                <a:round/>
              </a:ln>
            </p:spPr>
            <p:txBody>
              <a:bodyPr/>
              <a:lstStyle/>
              <a:p>
                <a:endParaRPr lang="zh-CN" altLang="zh-CN"/>
              </a:p>
            </p:txBody>
          </p:sp>
        </p:grpSp>
        <p:sp>
          <p:nvSpPr>
            <p:cNvPr id="36" name="Freeform 40"/>
            <p:cNvSpPr>
              <a:spLocks noEditPoints="1"/>
            </p:cNvSpPr>
            <p:nvPr/>
          </p:nvSpPr>
          <p:spPr bwMode="auto">
            <a:xfrm>
              <a:off x="3450" y="774"/>
              <a:ext cx="236" cy="242"/>
            </a:xfrm>
            <a:custGeom>
              <a:avLst/>
              <a:gdLst>
                <a:gd name="T0" fmla="*/ 135 w 140"/>
                <a:gd name="T1" fmla="*/ 16 h 143"/>
                <a:gd name="T2" fmla="*/ 90 w 140"/>
                <a:gd name="T3" fmla="*/ 0 h 143"/>
                <a:gd name="T4" fmla="*/ 23 w 140"/>
                <a:gd name="T5" fmla="*/ 49 h 143"/>
                <a:gd name="T6" fmla="*/ 7 w 140"/>
                <a:gd name="T7" fmla="*/ 49 h 143"/>
                <a:gd name="T8" fmla="*/ 0 w 140"/>
                <a:gd name="T9" fmla="*/ 56 h 143"/>
                <a:gd name="T10" fmla="*/ 7 w 140"/>
                <a:gd name="T11" fmla="*/ 63 h 143"/>
                <a:gd name="T12" fmla="*/ 115 w 140"/>
                <a:gd name="T13" fmla="*/ 63 h 143"/>
                <a:gd name="T14" fmla="*/ 122 w 140"/>
                <a:gd name="T15" fmla="*/ 56 h 143"/>
                <a:gd name="T16" fmla="*/ 115 w 140"/>
                <a:gd name="T17" fmla="*/ 49 h 143"/>
                <a:gd name="T18" fmla="*/ 45 w 140"/>
                <a:gd name="T19" fmla="*/ 49 h 143"/>
                <a:gd name="T20" fmla="*/ 90 w 140"/>
                <a:gd name="T21" fmla="*/ 21 h 143"/>
                <a:gd name="T22" fmla="*/ 122 w 140"/>
                <a:gd name="T23" fmla="*/ 33 h 143"/>
                <a:gd name="T24" fmla="*/ 137 w 140"/>
                <a:gd name="T25" fmla="*/ 31 h 143"/>
                <a:gd name="T26" fmla="*/ 135 w 140"/>
                <a:gd name="T27" fmla="*/ 16 h 143"/>
                <a:gd name="T28" fmla="*/ 113 w 140"/>
                <a:gd name="T29" fmla="*/ 116 h 143"/>
                <a:gd name="T30" fmla="*/ 90 w 140"/>
                <a:gd name="T31" fmla="*/ 122 h 143"/>
                <a:gd name="T32" fmla="*/ 85 w 140"/>
                <a:gd name="T33" fmla="*/ 121 h 143"/>
                <a:gd name="T34" fmla="*/ 45 w 140"/>
                <a:gd name="T35" fmla="*/ 93 h 143"/>
                <a:gd name="T36" fmla="*/ 100 w 140"/>
                <a:gd name="T37" fmla="*/ 93 h 143"/>
                <a:gd name="T38" fmla="*/ 107 w 140"/>
                <a:gd name="T39" fmla="*/ 86 h 143"/>
                <a:gd name="T40" fmla="*/ 100 w 140"/>
                <a:gd name="T41" fmla="*/ 79 h 143"/>
                <a:gd name="T42" fmla="*/ 12 w 140"/>
                <a:gd name="T43" fmla="*/ 79 h 143"/>
                <a:gd name="T44" fmla="*/ 5 w 140"/>
                <a:gd name="T45" fmla="*/ 86 h 143"/>
                <a:gd name="T46" fmla="*/ 12 w 140"/>
                <a:gd name="T47" fmla="*/ 93 h 143"/>
                <a:gd name="T48" fmla="*/ 22 w 140"/>
                <a:gd name="T49" fmla="*/ 93 h 143"/>
                <a:gd name="T50" fmla="*/ 83 w 140"/>
                <a:gd name="T51" fmla="*/ 142 h 143"/>
                <a:gd name="T52" fmla="*/ 90 w 140"/>
                <a:gd name="T53" fmla="*/ 143 h 143"/>
                <a:gd name="T54" fmla="*/ 123 w 140"/>
                <a:gd name="T55" fmla="*/ 134 h 143"/>
                <a:gd name="T56" fmla="*/ 127 w 140"/>
                <a:gd name="T57" fmla="*/ 120 h 143"/>
                <a:gd name="T58" fmla="*/ 113 w 140"/>
                <a:gd name="T59" fmla="*/ 116 h 1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0"/>
                <a:gd name="T91" fmla="*/ 0 h 143"/>
                <a:gd name="T92" fmla="*/ 140 w 140"/>
                <a:gd name="T93" fmla="*/ 143 h 1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0" h="143">
                  <a:moveTo>
                    <a:pt x="135" y="16"/>
                  </a:moveTo>
                  <a:cubicBezTo>
                    <a:pt x="122" y="6"/>
                    <a:pt x="106" y="0"/>
                    <a:pt x="90" y="0"/>
                  </a:cubicBezTo>
                  <a:cubicBezTo>
                    <a:pt x="59" y="0"/>
                    <a:pt x="32" y="20"/>
                    <a:pt x="23" y="49"/>
                  </a:cubicBezTo>
                  <a:cubicBezTo>
                    <a:pt x="7" y="49"/>
                    <a:pt x="7" y="49"/>
                    <a:pt x="7" y="49"/>
                  </a:cubicBezTo>
                  <a:cubicBezTo>
                    <a:pt x="3" y="49"/>
                    <a:pt x="0" y="52"/>
                    <a:pt x="0" y="56"/>
                  </a:cubicBezTo>
                  <a:cubicBezTo>
                    <a:pt x="0" y="60"/>
                    <a:pt x="3" y="63"/>
                    <a:pt x="7" y="63"/>
                  </a:cubicBezTo>
                  <a:cubicBezTo>
                    <a:pt x="115" y="63"/>
                    <a:pt x="115" y="63"/>
                    <a:pt x="115" y="63"/>
                  </a:cubicBezTo>
                  <a:cubicBezTo>
                    <a:pt x="119" y="63"/>
                    <a:pt x="122" y="60"/>
                    <a:pt x="122" y="56"/>
                  </a:cubicBezTo>
                  <a:cubicBezTo>
                    <a:pt x="122" y="52"/>
                    <a:pt x="119" y="49"/>
                    <a:pt x="115" y="49"/>
                  </a:cubicBezTo>
                  <a:cubicBezTo>
                    <a:pt x="45" y="49"/>
                    <a:pt x="45" y="49"/>
                    <a:pt x="45" y="49"/>
                  </a:cubicBezTo>
                  <a:cubicBezTo>
                    <a:pt x="54" y="32"/>
                    <a:pt x="71" y="21"/>
                    <a:pt x="90" y="21"/>
                  </a:cubicBezTo>
                  <a:cubicBezTo>
                    <a:pt x="102" y="21"/>
                    <a:pt x="113" y="25"/>
                    <a:pt x="122" y="33"/>
                  </a:cubicBezTo>
                  <a:cubicBezTo>
                    <a:pt x="126" y="36"/>
                    <a:pt x="133" y="36"/>
                    <a:pt x="137" y="31"/>
                  </a:cubicBezTo>
                  <a:cubicBezTo>
                    <a:pt x="140" y="27"/>
                    <a:pt x="140" y="20"/>
                    <a:pt x="135" y="16"/>
                  </a:cubicBezTo>
                  <a:close/>
                  <a:moveTo>
                    <a:pt x="113" y="116"/>
                  </a:moveTo>
                  <a:cubicBezTo>
                    <a:pt x="106" y="120"/>
                    <a:pt x="98" y="122"/>
                    <a:pt x="90" y="122"/>
                  </a:cubicBezTo>
                  <a:cubicBezTo>
                    <a:pt x="88" y="122"/>
                    <a:pt x="87" y="121"/>
                    <a:pt x="85" y="121"/>
                  </a:cubicBezTo>
                  <a:cubicBezTo>
                    <a:pt x="67" y="120"/>
                    <a:pt x="52" y="108"/>
                    <a:pt x="45" y="93"/>
                  </a:cubicBezTo>
                  <a:cubicBezTo>
                    <a:pt x="100" y="93"/>
                    <a:pt x="100" y="93"/>
                    <a:pt x="100" y="93"/>
                  </a:cubicBezTo>
                  <a:cubicBezTo>
                    <a:pt x="104" y="93"/>
                    <a:pt x="107" y="89"/>
                    <a:pt x="107" y="86"/>
                  </a:cubicBezTo>
                  <a:cubicBezTo>
                    <a:pt x="107" y="82"/>
                    <a:pt x="104" y="79"/>
                    <a:pt x="100" y="79"/>
                  </a:cubicBezTo>
                  <a:cubicBezTo>
                    <a:pt x="12" y="79"/>
                    <a:pt x="12" y="79"/>
                    <a:pt x="12" y="79"/>
                  </a:cubicBezTo>
                  <a:cubicBezTo>
                    <a:pt x="8" y="79"/>
                    <a:pt x="5" y="82"/>
                    <a:pt x="5" y="86"/>
                  </a:cubicBezTo>
                  <a:cubicBezTo>
                    <a:pt x="5" y="89"/>
                    <a:pt x="8" y="93"/>
                    <a:pt x="12" y="93"/>
                  </a:cubicBezTo>
                  <a:cubicBezTo>
                    <a:pt x="22" y="93"/>
                    <a:pt x="22" y="93"/>
                    <a:pt x="22" y="93"/>
                  </a:cubicBezTo>
                  <a:cubicBezTo>
                    <a:pt x="31" y="120"/>
                    <a:pt x="54" y="139"/>
                    <a:pt x="83" y="142"/>
                  </a:cubicBezTo>
                  <a:cubicBezTo>
                    <a:pt x="85" y="142"/>
                    <a:pt x="88" y="143"/>
                    <a:pt x="90" y="143"/>
                  </a:cubicBezTo>
                  <a:cubicBezTo>
                    <a:pt x="101" y="143"/>
                    <a:pt x="113" y="140"/>
                    <a:pt x="123" y="134"/>
                  </a:cubicBezTo>
                  <a:cubicBezTo>
                    <a:pt x="128" y="132"/>
                    <a:pt x="130" y="125"/>
                    <a:pt x="127" y="120"/>
                  </a:cubicBezTo>
                  <a:cubicBezTo>
                    <a:pt x="125" y="115"/>
                    <a:pt x="118" y="113"/>
                    <a:pt x="113" y="11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sp>
        <p:nvSpPr>
          <p:cNvPr id="2" name="文本框 1"/>
          <p:cNvSpPr txBox="1"/>
          <p:nvPr/>
        </p:nvSpPr>
        <p:spPr>
          <a:xfrm>
            <a:off x="6105564" y="1076862"/>
            <a:ext cx="5209002" cy="923330"/>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账单费用为</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的各项数据的原因查找，非系统原因导致的问题，及时解决</a:t>
            </a:r>
            <a:endParaRPr lang="zh-CN" altLang="en-US" dirty="0">
              <a:latin typeface="微软雅黑" panose="020B0503020204020204" pitchFamily="34" charset="-122"/>
              <a:ea typeface="微软雅黑" panose="020B0503020204020204" pitchFamily="34" charset="-122"/>
            </a:endParaRPr>
          </a:p>
        </p:txBody>
      </p:sp>
      <p:sp>
        <p:nvSpPr>
          <p:cNvPr id="73" name="文本框 72"/>
          <p:cNvSpPr txBox="1"/>
          <p:nvPr/>
        </p:nvSpPr>
        <p:spPr>
          <a:xfrm>
            <a:off x="341415" y="2181021"/>
            <a:ext cx="4373615" cy="3000821"/>
          </a:xfrm>
          <a:prstGeom prst="rect">
            <a:avLst/>
          </a:prstGeom>
          <a:noFill/>
        </p:spPr>
        <p:txBody>
          <a:bodyPr wrap="square" rtlCol="0">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）账单中寄件网点等对应的信息缺失：未及时上传扫描数据，在转运中心获取关键扫描数据时候，无对应运单信息。</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）缺失上，下一站：转运中心漏扫描账单要素信息。</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）内场</a:t>
            </a:r>
            <a:r>
              <a:rPr lang="en-US" altLang="zh-CN" dirty="0" smtClean="0">
                <a:latin typeface="微软雅黑" panose="020B0503020204020204" pitchFamily="34" charset="-122"/>
                <a:ea typeface="微软雅黑" panose="020B0503020204020204" pitchFamily="34" charset="-122"/>
              </a:rPr>
              <a:t>PDA</a:t>
            </a:r>
            <a:r>
              <a:rPr lang="zh-CN" altLang="en-US" dirty="0" smtClean="0">
                <a:latin typeface="微软雅黑" panose="020B0503020204020204" pitchFamily="34" charset="-122"/>
                <a:ea typeface="微软雅黑" panose="020B0503020204020204" pitchFamily="34" charset="-122"/>
              </a:rPr>
              <a:t>未更新：涉及到关键版本未及时更新，导致获取不到数据</a:t>
            </a:r>
            <a:endParaRPr lang="en-US" altLang="zh-CN" dirty="0" smtClean="0">
              <a:latin typeface="微软雅黑" panose="020B0503020204020204" pitchFamily="34" charset="-122"/>
              <a:ea typeface="微软雅黑" panose="020B0503020204020204" pitchFamily="34" charset="-122"/>
            </a:endParaRPr>
          </a:p>
        </p:txBody>
      </p:sp>
      <p:sp>
        <p:nvSpPr>
          <p:cNvPr id="74" name="文本框 73"/>
          <p:cNvSpPr txBox="1"/>
          <p:nvPr/>
        </p:nvSpPr>
        <p:spPr>
          <a:xfrm>
            <a:off x="7076178" y="2500201"/>
            <a:ext cx="4703446" cy="1337945"/>
          </a:xfrm>
          <a:prstGeom prst="rect">
            <a:avLst/>
          </a:prstGeom>
          <a:noFill/>
        </p:spPr>
        <p:txBody>
          <a:bodyPr wrap="square" rtlCol="0">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）报价为</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本身报价就是为</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）报价错误：可反馈给代理区结算。</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7-2</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、结算系统</a:t>
            </a:r>
            <a:endParaRPr kumimoji="1" lang="zh-CN" altLang="en-US" sz="2800" b="1" dirty="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773206" y="934908"/>
            <a:ext cx="10645588" cy="452432"/>
          </a:xfrm>
          <a:prstGeom prst="rect">
            <a:avLst/>
          </a:prstGeom>
        </p:spPr>
        <p:txBody>
          <a:bodyPr wrap="square">
            <a:spAutoFit/>
          </a:bodyPr>
          <a:lstStyle/>
          <a:p>
            <a:pPr marL="285750" lvl="0" indent="-285750">
              <a:lnSpc>
                <a:spcPct val="130000"/>
              </a:lnSpc>
              <a:spcBef>
                <a:spcPts val="600"/>
              </a:spcBef>
              <a:spcAft>
                <a:spcPts val="600"/>
              </a:spcAft>
              <a:buFont typeface="Wingdings" panose="05000000000000000000" pitchFamily="2" charset="2"/>
              <a:buChar char="q"/>
            </a:pPr>
            <a:r>
              <a:rPr lang="zh-CN" altLang="en-US" b="1" dirty="0" smtClean="0">
                <a:latin typeface="微软雅黑" panose="020B0503020204020204" pitchFamily="34" charset="-122"/>
                <a:ea typeface="微软雅黑" panose="020B0503020204020204" pitchFamily="34" charset="-122"/>
              </a:rPr>
              <a:t>每日工作内容：</a:t>
            </a:r>
            <a:endParaRPr lang="en-US" altLang="zh-CN" b="1" dirty="0" smtClean="0">
              <a:latin typeface="微软雅黑" panose="020B0503020204020204" pitchFamily="34" charset="-122"/>
              <a:ea typeface="微软雅黑" panose="020B0503020204020204" pitchFamily="34" charset="-122"/>
            </a:endParaRPr>
          </a:p>
        </p:txBody>
      </p:sp>
      <p:grpSp>
        <p:nvGrpSpPr>
          <p:cNvPr id="5" name="Group 4"/>
          <p:cNvGrpSpPr/>
          <p:nvPr/>
        </p:nvGrpSpPr>
        <p:grpSpPr bwMode="auto">
          <a:xfrm rot="-7191610">
            <a:off x="6172787" y="2651731"/>
            <a:ext cx="644525" cy="784225"/>
            <a:chOff x="1693" y="909"/>
            <a:chExt cx="267" cy="324"/>
          </a:xfrm>
        </p:grpSpPr>
        <p:sp>
          <p:nvSpPr>
            <p:cNvPr id="6" name="Freeform 5"/>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chemeClr val="bg2">
                    <a:gamma/>
                    <a:tint val="47451"/>
                    <a:invGamma/>
                  </a:schemeClr>
                </a:gs>
                <a:gs pos="100000">
                  <a:schemeClr val="bg2"/>
                </a:gs>
              </a:gsLst>
              <a:lin ang="5400000" scaled="1"/>
            </a:gradFill>
            <a:ln w="9525">
              <a:noFill/>
              <a:round/>
            </a:ln>
          </p:spPr>
          <p:txBody>
            <a:bodyPr/>
            <a:lstStyle/>
            <a:p>
              <a:endParaRPr lang="zh-CN" altLang="zh-CN"/>
            </a:p>
          </p:txBody>
        </p:sp>
        <p:sp>
          <p:nvSpPr>
            <p:cNvPr id="7" name="Freeform 6"/>
            <p:cNvSpPr>
              <a:spLocks noEditPoints="1"/>
            </p:cNvSpPr>
            <p:nvPr/>
          </p:nvSpPr>
          <p:spPr bwMode="auto">
            <a:xfrm>
              <a:off x="1706" y="976"/>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chemeClr val="bg2">
                    <a:gamma/>
                    <a:tint val="34902"/>
                    <a:invGamma/>
                  </a:schemeClr>
                </a:gs>
                <a:gs pos="100000">
                  <a:schemeClr val="bg2"/>
                </a:gs>
              </a:gsLst>
              <a:lin ang="5400000" scaled="1"/>
            </a:gradFill>
            <a:ln w="9525">
              <a:noFill/>
              <a:round/>
            </a:ln>
          </p:spPr>
          <p:txBody>
            <a:bodyPr/>
            <a:lstStyle/>
            <a:p>
              <a:endParaRPr lang="zh-CN" altLang="zh-CN"/>
            </a:p>
          </p:txBody>
        </p:sp>
      </p:grpSp>
      <p:grpSp>
        <p:nvGrpSpPr>
          <p:cNvPr id="23" name="Group 22"/>
          <p:cNvGrpSpPr/>
          <p:nvPr/>
        </p:nvGrpSpPr>
        <p:grpSpPr bwMode="auto">
          <a:xfrm>
            <a:off x="4590049" y="2759681"/>
            <a:ext cx="2016125" cy="1658937"/>
            <a:chOff x="3339" y="2772"/>
            <a:chExt cx="834" cy="686"/>
          </a:xfrm>
        </p:grpSpPr>
        <p:sp>
          <p:nvSpPr>
            <p:cNvPr id="24" name="Freeform 23"/>
            <p:cNvSpPr/>
            <p:nvPr/>
          </p:nvSpPr>
          <p:spPr bwMode="auto">
            <a:xfrm>
              <a:off x="3339" y="2772"/>
              <a:ext cx="834" cy="686"/>
            </a:xfrm>
            <a:custGeom>
              <a:avLst/>
              <a:gdLst/>
              <a:ahLst/>
              <a:cxnLst>
                <a:cxn ang="0">
                  <a:pos x="168" y="415"/>
                </a:cxn>
                <a:cxn ang="0">
                  <a:pos x="99" y="379"/>
                </a:cxn>
                <a:cxn ang="0">
                  <a:pos x="14" y="244"/>
                </a:cxn>
                <a:cxn ang="0">
                  <a:pos x="14" y="171"/>
                </a:cxn>
                <a:cxn ang="0">
                  <a:pos x="99" y="36"/>
                </a:cxn>
                <a:cxn ang="0">
                  <a:pos x="168" y="0"/>
                </a:cxn>
                <a:cxn ang="0">
                  <a:pos x="338" y="0"/>
                </a:cxn>
                <a:cxn ang="0">
                  <a:pos x="407" y="36"/>
                </a:cxn>
                <a:cxn ang="0">
                  <a:pos x="492" y="171"/>
                </a:cxn>
                <a:cxn ang="0">
                  <a:pos x="492" y="244"/>
                </a:cxn>
                <a:cxn ang="0">
                  <a:pos x="407" y="379"/>
                </a:cxn>
                <a:cxn ang="0">
                  <a:pos x="338" y="415"/>
                </a:cxn>
                <a:cxn ang="0">
                  <a:pos x="168" y="415"/>
                </a:cxn>
              </a:cxnLst>
              <a:rect l="0" t="0" r="r" b="b"/>
              <a:pathLst>
                <a:path w="506" h="415">
                  <a:moveTo>
                    <a:pt x="168" y="415"/>
                  </a:moveTo>
                  <a:cubicBezTo>
                    <a:pt x="140" y="415"/>
                    <a:pt x="113" y="401"/>
                    <a:pt x="99" y="379"/>
                  </a:cubicBezTo>
                  <a:cubicBezTo>
                    <a:pt x="14" y="244"/>
                    <a:pt x="14" y="244"/>
                    <a:pt x="14" y="244"/>
                  </a:cubicBezTo>
                  <a:cubicBezTo>
                    <a:pt x="0" y="222"/>
                    <a:pt x="0" y="194"/>
                    <a:pt x="14" y="171"/>
                  </a:cubicBezTo>
                  <a:cubicBezTo>
                    <a:pt x="99" y="36"/>
                    <a:pt x="99" y="36"/>
                    <a:pt x="99" y="36"/>
                  </a:cubicBezTo>
                  <a:cubicBezTo>
                    <a:pt x="113" y="14"/>
                    <a:pt x="140" y="0"/>
                    <a:pt x="168" y="0"/>
                  </a:cubicBezTo>
                  <a:cubicBezTo>
                    <a:pt x="338" y="0"/>
                    <a:pt x="338" y="0"/>
                    <a:pt x="338" y="0"/>
                  </a:cubicBezTo>
                  <a:cubicBezTo>
                    <a:pt x="366" y="0"/>
                    <a:pt x="393" y="14"/>
                    <a:pt x="407" y="36"/>
                  </a:cubicBezTo>
                  <a:cubicBezTo>
                    <a:pt x="492" y="171"/>
                    <a:pt x="492" y="171"/>
                    <a:pt x="492" y="171"/>
                  </a:cubicBezTo>
                  <a:cubicBezTo>
                    <a:pt x="506" y="194"/>
                    <a:pt x="506" y="222"/>
                    <a:pt x="492" y="244"/>
                  </a:cubicBezTo>
                  <a:cubicBezTo>
                    <a:pt x="407" y="379"/>
                    <a:pt x="407" y="379"/>
                    <a:pt x="407" y="379"/>
                  </a:cubicBezTo>
                  <a:cubicBezTo>
                    <a:pt x="393" y="401"/>
                    <a:pt x="366" y="415"/>
                    <a:pt x="338" y="415"/>
                  </a:cubicBezTo>
                  <a:cubicBezTo>
                    <a:pt x="168" y="415"/>
                    <a:pt x="168" y="415"/>
                    <a:pt x="168" y="415"/>
                  </a:cubicBezTo>
                </a:path>
              </a:pathLst>
            </a:custGeom>
            <a:gradFill rotWithShape="1">
              <a:gsLst>
                <a:gs pos="0">
                  <a:schemeClr val="accent2">
                    <a:gamma/>
                    <a:tint val="60392"/>
                    <a:invGamma/>
                  </a:schemeClr>
                </a:gs>
                <a:gs pos="100000">
                  <a:schemeClr val="accent2"/>
                </a:gs>
              </a:gsLst>
              <a:lin ang="5400000" scaled="1"/>
            </a:gradFill>
            <a:ln w="9525">
              <a:noFill/>
              <a:round/>
            </a:ln>
          </p:spPr>
          <p:txBody>
            <a:bodyPr/>
            <a:lstStyle/>
            <a:p>
              <a:endParaRPr lang="zh-CN" altLang="zh-CN"/>
            </a:p>
          </p:txBody>
        </p:sp>
        <p:sp>
          <p:nvSpPr>
            <p:cNvPr id="25" name="Freeform 24"/>
            <p:cNvSpPr/>
            <p:nvPr/>
          </p:nvSpPr>
          <p:spPr bwMode="auto">
            <a:xfrm>
              <a:off x="3370" y="2846"/>
              <a:ext cx="772" cy="584"/>
            </a:xfrm>
            <a:custGeom>
              <a:avLst/>
              <a:gdLst/>
              <a:ahLst/>
              <a:cxnLst>
                <a:cxn ang="0">
                  <a:pos x="372" y="0"/>
                </a:cxn>
                <a:cxn ang="0">
                  <a:pos x="438" y="104"/>
                </a:cxn>
                <a:cxn ang="0">
                  <a:pos x="234" y="135"/>
                </a:cxn>
                <a:cxn ang="0">
                  <a:pos x="234" y="135"/>
                </a:cxn>
                <a:cxn ang="0">
                  <a:pos x="234" y="135"/>
                </a:cxn>
                <a:cxn ang="0">
                  <a:pos x="30" y="104"/>
                </a:cxn>
                <a:cxn ang="0">
                  <a:pos x="30" y="104"/>
                </a:cxn>
                <a:cxn ang="0">
                  <a:pos x="96" y="0"/>
                </a:cxn>
                <a:cxn ang="0">
                  <a:pos x="11" y="135"/>
                </a:cxn>
                <a:cxn ang="0">
                  <a:pos x="11" y="191"/>
                </a:cxn>
                <a:cxn ang="0">
                  <a:pos x="96" y="325"/>
                </a:cxn>
                <a:cxn ang="0">
                  <a:pos x="149" y="353"/>
                </a:cxn>
                <a:cxn ang="0">
                  <a:pos x="319" y="353"/>
                </a:cxn>
                <a:cxn ang="0">
                  <a:pos x="372" y="325"/>
                </a:cxn>
                <a:cxn ang="0">
                  <a:pos x="457" y="191"/>
                </a:cxn>
                <a:cxn ang="0">
                  <a:pos x="457" y="135"/>
                </a:cxn>
                <a:cxn ang="0">
                  <a:pos x="372" y="0"/>
                </a:cxn>
              </a:cxnLst>
              <a:rect l="0" t="0" r="r" b="b"/>
              <a:pathLst>
                <a:path w="468" h="353">
                  <a:moveTo>
                    <a:pt x="372" y="0"/>
                  </a:moveTo>
                  <a:cubicBezTo>
                    <a:pt x="438" y="104"/>
                    <a:pt x="438" y="104"/>
                    <a:pt x="438" y="104"/>
                  </a:cubicBezTo>
                  <a:cubicBezTo>
                    <a:pt x="379" y="123"/>
                    <a:pt x="309" y="135"/>
                    <a:pt x="234" y="135"/>
                  </a:cubicBezTo>
                  <a:cubicBezTo>
                    <a:pt x="234" y="135"/>
                    <a:pt x="234" y="135"/>
                    <a:pt x="234" y="135"/>
                  </a:cubicBezTo>
                  <a:cubicBezTo>
                    <a:pt x="234" y="135"/>
                    <a:pt x="234" y="135"/>
                    <a:pt x="234" y="135"/>
                  </a:cubicBezTo>
                  <a:cubicBezTo>
                    <a:pt x="159" y="135"/>
                    <a:pt x="89" y="123"/>
                    <a:pt x="30" y="104"/>
                  </a:cubicBezTo>
                  <a:cubicBezTo>
                    <a:pt x="30" y="104"/>
                    <a:pt x="30" y="104"/>
                    <a:pt x="30" y="104"/>
                  </a:cubicBezTo>
                  <a:cubicBezTo>
                    <a:pt x="96" y="0"/>
                    <a:pt x="96" y="0"/>
                    <a:pt x="96" y="0"/>
                  </a:cubicBezTo>
                  <a:cubicBezTo>
                    <a:pt x="11" y="135"/>
                    <a:pt x="11" y="135"/>
                    <a:pt x="11" y="135"/>
                  </a:cubicBezTo>
                  <a:cubicBezTo>
                    <a:pt x="0" y="152"/>
                    <a:pt x="0" y="173"/>
                    <a:pt x="11" y="191"/>
                  </a:cubicBezTo>
                  <a:cubicBezTo>
                    <a:pt x="96" y="325"/>
                    <a:pt x="96" y="325"/>
                    <a:pt x="96" y="325"/>
                  </a:cubicBezTo>
                  <a:cubicBezTo>
                    <a:pt x="107" y="343"/>
                    <a:pt x="127" y="353"/>
                    <a:pt x="149" y="353"/>
                  </a:cubicBezTo>
                  <a:cubicBezTo>
                    <a:pt x="319" y="353"/>
                    <a:pt x="319" y="353"/>
                    <a:pt x="319" y="353"/>
                  </a:cubicBezTo>
                  <a:cubicBezTo>
                    <a:pt x="341" y="353"/>
                    <a:pt x="361" y="343"/>
                    <a:pt x="372" y="325"/>
                  </a:cubicBezTo>
                  <a:cubicBezTo>
                    <a:pt x="457" y="191"/>
                    <a:pt x="457" y="191"/>
                    <a:pt x="457" y="191"/>
                  </a:cubicBezTo>
                  <a:cubicBezTo>
                    <a:pt x="468" y="173"/>
                    <a:pt x="468" y="152"/>
                    <a:pt x="457" y="135"/>
                  </a:cubicBezTo>
                  <a:cubicBezTo>
                    <a:pt x="372" y="0"/>
                    <a:pt x="372" y="0"/>
                    <a:pt x="372" y="0"/>
                  </a:cubicBezTo>
                </a:path>
              </a:pathLst>
            </a:custGeom>
            <a:gradFill rotWithShape="1">
              <a:gsLst>
                <a:gs pos="0">
                  <a:schemeClr val="accent2"/>
                </a:gs>
                <a:gs pos="100000">
                  <a:schemeClr val="accent2">
                    <a:gamma/>
                    <a:tint val="60392"/>
                    <a:invGamma/>
                  </a:schemeClr>
                </a:gs>
              </a:gsLst>
              <a:lin ang="5400000" scaled="1"/>
            </a:gradFill>
            <a:ln w="9525">
              <a:noFill/>
              <a:round/>
            </a:ln>
          </p:spPr>
          <p:txBody>
            <a:bodyPr/>
            <a:lstStyle/>
            <a:p>
              <a:endParaRPr lang="zh-CN" altLang="zh-CN"/>
            </a:p>
          </p:txBody>
        </p:sp>
      </p:grpSp>
      <p:sp>
        <p:nvSpPr>
          <p:cNvPr id="26" name="Text Box 25"/>
          <p:cNvSpPr txBox="1">
            <a:spLocks noChangeArrowheads="1"/>
          </p:cNvSpPr>
          <p:nvPr/>
        </p:nvSpPr>
        <p:spPr bwMode="auto">
          <a:xfrm>
            <a:off x="4677362" y="3254981"/>
            <a:ext cx="1857375"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eaLnBrk="1" hangingPunct="1"/>
            <a:r>
              <a:rPr lang="zh-CN" altLang="en-US" sz="3200" b="1" dirty="0" smtClean="0">
                <a:solidFill>
                  <a:srgbClr val="FF0000"/>
                </a:solidFill>
                <a:ea typeface="宋体" panose="02010600030101010101" pitchFamily="2" charset="-122"/>
              </a:rPr>
              <a:t>日常检查内容</a:t>
            </a:r>
            <a:endParaRPr lang="en-US" altLang="zh-CN" sz="3200" b="1" dirty="0">
              <a:solidFill>
                <a:srgbClr val="FF0000"/>
              </a:solidFill>
              <a:ea typeface="宋体" panose="02010600030101010101" pitchFamily="2" charset="-122"/>
            </a:endParaRPr>
          </a:p>
        </p:txBody>
      </p:sp>
      <p:grpSp>
        <p:nvGrpSpPr>
          <p:cNvPr id="62" name="Group 62"/>
          <p:cNvGrpSpPr/>
          <p:nvPr/>
        </p:nvGrpSpPr>
        <p:grpSpPr bwMode="auto">
          <a:xfrm>
            <a:off x="130127" y="1383953"/>
            <a:ext cx="877887" cy="877888"/>
            <a:chOff x="1920" y="624"/>
            <a:chExt cx="553" cy="553"/>
          </a:xfrm>
        </p:grpSpPr>
        <p:grpSp>
          <p:nvGrpSpPr>
            <p:cNvPr id="63" name="Group 63"/>
            <p:cNvGrpSpPr/>
            <p:nvPr/>
          </p:nvGrpSpPr>
          <p:grpSpPr bwMode="auto">
            <a:xfrm>
              <a:off x="1920" y="624"/>
              <a:ext cx="553" cy="553"/>
              <a:chOff x="1994" y="1356"/>
              <a:chExt cx="1740" cy="1741"/>
            </a:xfrm>
          </p:grpSpPr>
          <p:sp>
            <p:nvSpPr>
              <p:cNvPr id="65" name="Oval 64"/>
              <p:cNvSpPr>
                <a:spLocks noChangeArrowheads="1"/>
              </p:cNvSpPr>
              <p:nvPr/>
            </p:nvSpPr>
            <p:spPr bwMode="auto">
              <a:xfrm>
                <a:off x="1994" y="1356"/>
                <a:ext cx="1740" cy="1741"/>
              </a:xfrm>
              <a:prstGeom prst="ellipse">
                <a:avLst/>
              </a:prstGeom>
              <a:gradFill rotWithShape="1">
                <a:gsLst>
                  <a:gs pos="0">
                    <a:schemeClr val="bg2">
                      <a:gamma/>
                      <a:tint val="31765"/>
                      <a:invGamma/>
                    </a:schemeClr>
                  </a:gs>
                  <a:gs pos="100000">
                    <a:schemeClr val="bg2"/>
                  </a:gs>
                </a:gsLst>
                <a:lin ang="5400000" scaled="1"/>
              </a:gradFill>
              <a:ln w="9525">
                <a:noFill/>
                <a:round/>
              </a:ln>
            </p:spPr>
            <p:txBody>
              <a:bodyPr/>
              <a:lstStyle/>
              <a:p>
                <a:endParaRPr lang="zh-CN" altLang="zh-CN"/>
              </a:p>
            </p:txBody>
          </p:sp>
          <p:sp>
            <p:nvSpPr>
              <p:cNvPr id="66" name="Oval 65"/>
              <p:cNvSpPr>
                <a:spLocks noChangeArrowheads="1"/>
              </p:cNvSpPr>
              <p:nvPr/>
            </p:nvSpPr>
            <p:spPr bwMode="auto">
              <a:xfrm>
                <a:off x="2176" y="1539"/>
                <a:ext cx="1375" cy="1379"/>
              </a:xfrm>
              <a:prstGeom prst="ellipse">
                <a:avLst/>
              </a:prstGeom>
              <a:gradFill rotWithShape="1">
                <a:gsLst>
                  <a:gs pos="0">
                    <a:schemeClr val="bg2"/>
                  </a:gs>
                  <a:gs pos="100000">
                    <a:schemeClr val="bg2">
                      <a:gamma/>
                      <a:tint val="31765"/>
                      <a:invGamma/>
                    </a:schemeClr>
                  </a:gs>
                </a:gsLst>
                <a:lin ang="5400000" scaled="1"/>
              </a:gradFill>
              <a:ln w="9525">
                <a:noFill/>
                <a:round/>
              </a:ln>
            </p:spPr>
            <p:txBody>
              <a:bodyPr/>
              <a:lstStyle/>
              <a:p>
                <a:endParaRPr lang="zh-CN" altLang="zh-CN"/>
              </a:p>
            </p:txBody>
          </p:sp>
          <p:sp>
            <p:nvSpPr>
              <p:cNvPr id="67" name="Oval 66"/>
              <p:cNvSpPr>
                <a:spLocks noChangeArrowheads="1"/>
              </p:cNvSpPr>
              <p:nvPr/>
            </p:nvSpPr>
            <p:spPr bwMode="auto">
              <a:xfrm>
                <a:off x="2243" y="1602"/>
                <a:ext cx="1249" cy="1250"/>
              </a:xfrm>
              <a:prstGeom prst="ellipse">
                <a:avLst/>
              </a:prstGeom>
              <a:gradFill rotWithShape="1">
                <a:gsLst>
                  <a:gs pos="0">
                    <a:schemeClr val="accent2"/>
                  </a:gs>
                  <a:gs pos="100000">
                    <a:schemeClr val="accent2">
                      <a:gamma/>
                      <a:shade val="46275"/>
                      <a:invGamma/>
                    </a:schemeClr>
                  </a:gs>
                </a:gsLst>
                <a:lin ang="5400000" scaled="1"/>
              </a:gradFill>
              <a:ln w="9525">
                <a:noFill/>
                <a:round/>
              </a:ln>
            </p:spPr>
            <p:txBody>
              <a:bodyPr/>
              <a:lstStyle/>
              <a:p>
                <a:endParaRPr lang="zh-CN" altLang="zh-CN"/>
              </a:p>
            </p:txBody>
          </p:sp>
          <p:sp>
            <p:nvSpPr>
              <p:cNvPr id="68" name="Freeform 67"/>
              <p:cNvSpPr/>
              <p:nvPr/>
            </p:nvSpPr>
            <p:spPr bwMode="auto">
              <a:xfrm>
                <a:off x="2022" y="1406"/>
                <a:ext cx="828"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chemeClr val="bg2">
                      <a:gamma/>
                      <a:tint val="12549"/>
                      <a:invGamma/>
                    </a:schemeClr>
                  </a:gs>
                  <a:gs pos="100000">
                    <a:schemeClr val="bg2"/>
                  </a:gs>
                </a:gsLst>
                <a:lin ang="5400000" scaled="1"/>
              </a:gradFill>
              <a:ln w="9525">
                <a:noFill/>
                <a:round/>
              </a:ln>
            </p:spPr>
            <p:txBody>
              <a:bodyPr/>
              <a:lstStyle/>
              <a:p>
                <a:endParaRPr lang="zh-CN" altLang="zh-CN"/>
              </a:p>
            </p:txBody>
          </p:sp>
        </p:grpSp>
        <p:sp>
          <p:nvSpPr>
            <p:cNvPr id="64" name="Freeform 68"/>
            <p:cNvSpPr>
              <a:spLocks noEditPoints="1"/>
            </p:cNvSpPr>
            <p:nvPr/>
          </p:nvSpPr>
          <p:spPr bwMode="auto">
            <a:xfrm>
              <a:off x="2076" y="762"/>
              <a:ext cx="253" cy="264"/>
            </a:xfrm>
            <a:custGeom>
              <a:avLst/>
              <a:gdLst>
                <a:gd name="T0" fmla="*/ 71 w 150"/>
                <a:gd name="T1" fmla="*/ 87 h 156"/>
                <a:gd name="T2" fmla="*/ 3 w 150"/>
                <a:gd name="T3" fmla="*/ 79 h 156"/>
                <a:gd name="T4" fmla="*/ 2 w 150"/>
                <a:gd name="T5" fmla="*/ 87 h 156"/>
                <a:gd name="T6" fmla="*/ 71 w 150"/>
                <a:gd name="T7" fmla="*/ 156 h 156"/>
                <a:gd name="T8" fmla="*/ 141 w 150"/>
                <a:gd name="T9" fmla="*/ 87 h 156"/>
                <a:gd name="T10" fmla="*/ 138 w 150"/>
                <a:gd name="T11" fmla="*/ 67 h 156"/>
                <a:gd name="T12" fmla="*/ 71 w 150"/>
                <a:gd name="T13" fmla="*/ 87 h 156"/>
                <a:gd name="T14" fmla="*/ 79 w 150"/>
                <a:gd name="T15" fmla="*/ 12 h 156"/>
                <a:gd name="T16" fmla="*/ 69 w 150"/>
                <a:gd name="T17" fmla="*/ 11 h 156"/>
                <a:gd name="T18" fmla="*/ 0 w 150"/>
                <a:gd name="T19" fmla="*/ 72 h 156"/>
                <a:gd name="T20" fmla="*/ 69 w 150"/>
                <a:gd name="T21" fmla="*/ 80 h 156"/>
                <a:gd name="T22" fmla="*/ 79 w 150"/>
                <a:gd name="T23" fmla="*/ 12 h 156"/>
                <a:gd name="T24" fmla="*/ 94 w 150"/>
                <a:gd name="T25" fmla="*/ 0 h 156"/>
                <a:gd name="T26" fmla="*/ 84 w 150"/>
                <a:gd name="T27" fmla="*/ 69 h 156"/>
                <a:gd name="T28" fmla="*/ 150 w 150"/>
                <a:gd name="T29" fmla="*/ 49 h 156"/>
                <a:gd name="T30" fmla="*/ 94 w 150"/>
                <a:gd name="T31" fmla="*/ 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0"/>
                <a:gd name="T49" fmla="*/ 0 h 156"/>
                <a:gd name="T50" fmla="*/ 150 w 150"/>
                <a:gd name="T51" fmla="*/ 156 h 1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0" h="156">
                  <a:moveTo>
                    <a:pt x="71" y="87"/>
                  </a:moveTo>
                  <a:cubicBezTo>
                    <a:pt x="3" y="79"/>
                    <a:pt x="3" y="79"/>
                    <a:pt x="3" y="79"/>
                  </a:cubicBezTo>
                  <a:cubicBezTo>
                    <a:pt x="2" y="82"/>
                    <a:pt x="2" y="85"/>
                    <a:pt x="2" y="87"/>
                  </a:cubicBezTo>
                  <a:cubicBezTo>
                    <a:pt x="2" y="126"/>
                    <a:pt x="33" y="156"/>
                    <a:pt x="71" y="156"/>
                  </a:cubicBezTo>
                  <a:cubicBezTo>
                    <a:pt x="110" y="156"/>
                    <a:pt x="141" y="126"/>
                    <a:pt x="141" y="87"/>
                  </a:cubicBezTo>
                  <a:cubicBezTo>
                    <a:pt x="141" y="80"/>
                    <a:pt x="139" y="74"/>
                    <a:pt x="138" y="67"/>
                  </a:cubicBezTo>
                  <a:lnTo>
                    <a:pt x="71" y="87"/>
                  </a:lnTo>
                  <a:close/>
                  <a:moveTo>
                    <a:pt x="79" y="12"/>
                  </a:moveTo>
                  <a:cubicBezTo>
                    <a:pt x="76" y="11"/>
                    <a:pt x="73" y="11"/>
                    <a:pt x="69" y="11"/>
                  </a:cubicBezTo>
                  <a:cubicBezTo>
                    <a:pt x="34" y="11"/>
                    <a:pt x="4" y="38"/>
                    <a:pt x="0" y="72"/>
                  </a:cubicBezTo>
                  <a:cubicBezTo>
                    <a:pt x="69" y="80"/>
                    <a:pt x="69" y="80"/>
                    <a:pt x="69" y="80"/>
                  </a:cubicBezTo>
                  <a:lnTo>
                    <a:pt x="79" y="12"/>
                  </a:lnTo>
                  <a:close/>
                  <a:moveTo>
                    <a:pt x="94" y="0"/>
                  </a:moveTo>
                  <a:cubicBezTo>
                    <a:pt x="84" y="69"/>
                    <a:pt x="84" y="69"/>
                    <a:pt x="84" y="69"/>
                  </a:cubicBezTo>
                  <a:cubicBezTo>
                    <a:pt x="150" y="49"/>
                    <a:pt x="150" y="49"/>
                    <a:pt x="150" y="49"/>
                  </a:cubicBezTo>
                  <a:cubicBezTo>
                    <a:pt x="143" y="23"/>
                    <a:pt x="121" y="4"/>
                    <a:pt x="9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sp>
        <p:nvSpPr>
          <p:cNvPr id="69" name="文本框 68"/>
          <p:cNvSpPr txBox="1"/>
          <p:nvPr/>
        </p:nvSpPr>
        <p:spPr>
          <a:xfrm>
            <a:off x="1259623" y="1652315"/>
            <a:ext cx="4396322" cy="36830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报价设置的准确性，及区域分组的完整性</a:t>
            </a:r>
            <a:endParaRPr lang="zh-CN" altLang="en-US" dirty="0">
              <a:latin typeface="微软雅黑" panose="020B0503020204020204" pitchFamily="34" charset="-122"/>
              <a:ea typeface="微软雅黑" panose="020B0503020204020204" pitchFamily="34" charset="-122"/>
            </a:endParaRPr>
          </a:p>
        </p:txBody>
      </p:sp>
      <p:sp>
        <p:nvSpPr>
          <p:cNvPr id="70" name="文本框 69"/>
          <p:cNvSpPr txBox="1"/>
          <p:nvPr/>
        </p:nvSpPr>
        <p:spPr>
          <a:xfrm>
            <a:off x="377610" y="1797589"/>
            <a:ext cx="3930157" cy="2168525"/>
          </a:xfrm>
          <a:prstGeom prst="rect">
            <a:avLst/>
          </a:prstGeom>
          <a:noFill/>
        </p:spPr>
        <p:txBody>
          <a:bodyPr wrap="square" rtlCol="0">
            <a:spAutoFit/>
          </a:bodyPr>
          <a:lstStyle/>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）核查启用时间，结束时间：</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过期报价不要删除；提前结束的报价可修改结束时间，新报价启用时间要对接上一份报价结束时间</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935925" y="2796285"/>
            <a:ext cx="4396322" cy="1337945"/>
          </a:xfrm>
          <a:prstGeom prst="rect">
            <a:avLst/>
          </a:prstGeom>
          <a:noFill/>
        </p:spPr>
        <p:txBody>
          <a:bodyPr wrap="square" rtlCol="0">
            <a:spAutoFit/>
          </a:bodyPr>
          <a:p>
            <a:pPr>
              <a:lnSpc>
                <a:spcPct val="150000"/>
              </a:lnSpc>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）针对每日发现的各项为</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等异常情况的数据，进行统计，找出原因，试着解决，形成分析</a:t>
            </a:r>
            <a:endParaRPr lang="zh-CN" altLang="en-US" dirty="0">
              <a:latin typeface="微软雅黑" panose="020B0503020204020204" pitchFamily="34" charset="-122"/>
              <a:ea typeface="微软雅黑" panose="020B0503020204020204" pitchFamily="34" charset="-122"/>
            </a:endParaRPr>
          </a:p>
        </p:txBody>
      </p:sp>
      <p:sp>
        <p:nvSpPr>
          <p:cNvPr id="76" name="文本框 75"/>
          <p:cNvSpPr txBox="1"/>
          <p:nvPr/>
        </p:nvSpPr>
        <p:spPr>
          <a:xfrm>
            <a:off x="6605965" y="4418416"/>
            <a:ext cx="4396322" cy="922020"/>
          </a:xfrm>
          <a:prstGeom prst="rect">
            <a:avLst/>
          </a:prstGeom>
          <a:noFill/>
        </p:spPr>
        <p:txBody>
          <a:bodyPr wrap="square" rtlCol="0">
            <a:spAutoFit/>
          </a:bodyPr>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）对解决不了的问题，需要及时上报，由代理区根据问题的原因，协助解决</a:t>
            </a:r>
            <a:endParaRPr lang="zh-CN" altLang="en-US" dirty="0">
              <a:latin typeface="微软雅黑" panose="020B0503020204020204" pitchFamily="34" charset="-122"/>
              <a:ea typeface="微软雅黑" panose="020B0503020204020204" pitchFamily="34" charset="-122"/>
            </a:endParaRPr>
          </a:p>
        </p:txBody>
      </p:sp>
      <p:grpSp>
        <p:nvGrpSpPr>
          <p:cNvPr id="48" name="Group 48"/>
          <p:cNvGrpSpPr/>
          <p:nvPr/>
        </p:nvGrpSpPr>
        <p:grpSpPr bwMode="auto">
          <a:xfrm>
            <a:off x="6745557" y="1691293"/>
            <a:ext cx="877887" cy="877888"/>
            <a:chOff x="3312" y="1344"/>
            <a:chExt cx="553" cy="553"/>
          </a:xfrm>
        </p:grpSpPr>
        <p:grpSp>
          <p:nvGrpSpPr>
            <p:cNvPr id="49" name="Group 49"/>
            <p:cNvGrpSpPr/>
            <p:nvPr/>
          </p:nvGrpSpPr>
          <p:grpSpPr bwMode="auto">
            <a:xfrm>
              <a:off x="3312" y="1344"/>
              <a:ext cx="553" cy="553"/>
              <a:chOff x="1994" y="1356"/>
              <a:chExt cx="1740" cy="1741"/>
            </a:xfrm>
          </p:grpSpPr>
          <p:sp>
            <p:nvSpPr>
              <p:cNvPr id="51" name="Oval 50"/>
              <p:cNvSpPr>
                <a:spLocks noChangeArrowheads="1"/>
              </p:cNvSpPr>
              <p:nvPr/>
            </p:nvSpPr>
            <p:spPr bwMode="auto">
              <a:xfrm>
                <a:off x="1994" y="1356"/>
                <a:ext cx="1740" cy="1741"/>
              </a:xfrm>
              <a:prstGeom prst="ellipse">
                <a:avLst/>
              </a:prstGeom>
              <a:gradFill rotWithShape="1">
                <a:gsLst>
                  <a:gs pos="0">
                    <a:schemeClr val="bg2">
                      <a:gamma/>
                      <a:tint val="31765"/>
                      <a:invGamma/>
                    </a:schemeClr>
                  </a:gs>
                  <a:gs pos="100000">
                    <a:schemeClr val="bg2"/>
                  </a:gs>
                </a:gsLst>
                <a:lin ang="5400000" scaled="1"/>
              </a:gradFill>
              <a:ln w="9525">
                <a:noFill/>
                <a:round/>
              </a:ln>
            </p:spPr>
            <p:txBody>
              <a:bodyPr/>
              <a:p>
                <a:endParaRPr lang="zh-CN" altLang="zh-CN"/>
              </a:p>
            </p:txBody>
          </p:sp>
          <p:sp>
            <p:nvSpPr>
              <p:cNvPr id="52" name="Oval 51"/>
              <p:cNvSpPr>
                <a:spLocks noChangeArrowheads="1"/>
              </p:cNvSpPr>
              <p:nvPr/>
            </p:nvSpPr>
            <p:spPr bwMode="auto">
              <a:xfrm>
                <a:off x="2176" y="1539"/>
                <a:ext cx="1375" cy="1379"/>
              </a:xfrm>
              <a:prstGeom prst="ellipse">
                <a:avLst/>
              </a:prstGeom>
              <a:gradFill rotWithShape="1">
                <a:gsLst>
                  <a:gs pos="0">
                    <a:schemeClr val="bg2"/>
                  </a:gs>
                  <a:gs pos="100000">
                    <a:schemeClr val="bg2">
                      <a:gamma/>
                      <a:tint val="31765"/>
                      <a:invGamma/>
                    </a:schemeClr>
                  </a:gs>
                </a:gsLst>
                <a:lin ang="5400000" scaled="1"/>
              </a:gradFill>
              <a:ln w="9525">
                <a:noFill/>
                <a:round/>
              </a:ln>
            </p:spPr>
            <p:txBody>
              <a:bodyPr/>
              <a:p>
                <a:endParaRPr lang="zh-CN" altLang="zh-CN"/>
              </a:p>
            </p:txBody>
          </p:sp>
          <p:sp>
            <p:nvSpPr>
              <p:cNvPr id="53" name="Oval 52"/>
              <p:cNvSpPr>
                <a:spLocks noChangeArrowheads="1"/>
              </p:cNvSpPr>
              <p:nvPr/>
            </p:nvSpPr>
            <p:spPr bwMode="auto">
              <a:xfrm>
                <a:off x="2243" y="1602"/>
                <a:ext cx="1249" cy="1250"/>
              </a:xfrm>
              <a:prstGeom prst="ellipse">
                <a:avLst/>
              </a:prstGeom>
              <a:gradFill rotWithShape="1">
                <a:gsLst>
                  <a:gs pos="0">
                    <a:schemeClr val="hlink"/>
                  </a:gs>
                  <a:gs pos="100000">
                    <a:schemeClr val="hlink">
                      <a:gamma/>
                      <a:shade val="46275"/>
                      <a:invGamma/>
                    </a:schemeClr>
                  </a:gs>
                </a:gsLst>
                <a:lin ang="5400000" scaled="1"/>
              </a:gradFill>
              <a:ln w="9525">
                <a:noFill/>
                <a:round/>
              </a:ln>
            </p:spPr>
            <p:txBody>
              <a:bodyPr/>
              <a:p>
                <a:endParaRPr lang="zh-CN" altLang="zh-CN"/>
              </a:p>
            </p:txBody>
          </p:sp>
          <p:sp>
            <p:nvSpPr>
              <p:cNvPr id="54" name="Freeform 53"/>
              <p:cNvSpPr/>
              <p:nvPr/>
            </p:nvSpPr>
            <p:spPr bwMode="auto">
              <a:xfrm>
                <a:off x="2022" y="1406"/>
                <a:ext cx="828"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chemeClr val="bg2">
                      <a:gamma/>
                      <a:tint val="12549"/>
                      <a:invGamma/>
                    </a:schemeClr>
                  </a:gs>
                  <a:gs pos="100000">
                    <a:schemeClr val="bg2"/>
                  </a:gs>
                </a:gsLst>
                <a:lin ang="5400000" scaled="1"/>
              </a:gradFill>
              <a:ln w="9525">
                <a:noFill/>
                <a:round/>
              </a:ln>
            </p:spPr>
            <p:txBody>
              <a:bodyPr/>
              <a:p>
                <a:endParaRPr lang="zh-CN" altLang="zh-CN"/>
              </a:p>
            </p:txBody>
          </p:sp>
        </p:grpSp>
        <p:sp>
          <p:nvSpPr>
            <p:cNvPr id="50" name="Freeform 54"/>
            <p:cNvSpPr>
              <a:spLocks noEditPoints="1"/>
            </p:cNvSpPr>
            <p:nvPr/>
          </p:nvSpPr>
          <p:spPr bwMode="auto">
            <a:xfrm>
              <a:off x="3432" y="1482"/>
              <a:ext cx="324" cy="228"/>
            </a:xfrm>
            <a:custGeom>
              <a:avLst/>
              <a:gdLst>
                <a:gd name="T0" fmla="*/ 84 w 192"/>
                <a:gd name="T1" fmla="*/ 10 h 135"/>
                <a:gd name="T2" fmla="*/ 71 w 192"/>
                <a:gd name="T3" fmla="*/ 33 h 135"/>
                <a:gd name="T4" fmla="*/ 66 w 192"/>
                <a:gd name="T5" fmla="*/ 40 h 135"/>
                <a:gd name="T6" fmla="*/ 0 w 192"/>
                <a:gd name="T7" fmla="*/ 102 h 135"/>
                <a:gd name="T8" fmla="*/ 6 w 192"/>
                <a:gd name="T9" fmla="*/ 112 h 135"/>
                <a:gd name="T10" fmla="*/ 11 w 192"/>
                <a:gd name="T11" fmla="*/ 98 h 135"/>
                <a:gd name="T12" fmla="*/ 16 w 192"/>
                <a:gd name="T13" fmla="*/ 101 h 135"/>
                <a:gd name="T14" fmla="*/ 21 w 192"/>
                <a:gd name="T15" fmla="*/ 104 h 135"/>
                <a:gd name="T16" fmla="*/ 27 w 192"/>
                <a:gd name="T17" fmla="*/ 107 h 135"/>
                <a:gd name="T18" fmla="*/ 34 w 192"/>
                <a:gd name="T19" fmla="*/ 109 h 135"/>
                <a:gd name="T20" fmla="*/ 41 w 192"/>
                <a:gd name="T21" fmla="*/ 111 h 135"/>
                <a:gd name="T22" fmla="*/ 49 w 192"/>
                <a:gd name="T23" fmla="*/ 112 h 135"/>
                <a:gd name="T24" fmla="*/ 56 w 192"/>
                <a:gd name="T25" fmla="*/ 113 h 135"/>
                <a:gd name="T26" fmla="*/ 64 w 192"/>
                <a:gd name="T27" fmla="*/ 114 h 135"/>
                <a:gd name="T28" fmla="*/ 68 w 192"/>
                <a:gd name="T29" fmla="*/ 114 h 135"/>
                <a:gd name="T30" fmla="*/ 76 w 192"/>
                <a:gd name="T31" fmla="*/ 113 h 135"/>
                <a:gd name="T32" fmla="*/ 84 w 192"/>
                <a:gd name="T33" fmla="*/ 112 h 135"/>
                <a:gd name="T34" fmla="*/ 91 w 192"/>
                <a:gd name="T35" fmla="*/ 111 h 135"/>
                <a:gd name="T36" fmla="*/ 98 w 192"/>
                <a:gd name="T37" fmla="*/ 109 h 135"/>
                <a:gd name="T38" fmla="*/ 105 w 192"/>
                <a:gd name="T39" fmla="*/ 107 h 135"/>
                <a:gd name="T40" fmla="*/ 111 w 192"/>
                <a:gd name="T41" fmla="*/ 104 h 135"/>
                <a:gd name="T42" fmla="*/ 116 w 192"/>
                <a:gd name="T43" fmla="*/ 101 h 135"/>
                <a:gd name="T44" fmla="*/ 71 w 192"/>
                <a:gd name="T45" fmla="*/ 43 h 135"/>
                <a:gd name="T46" fmla="*/ 71 w 192"/>
                <a:gd name="T47" fmla="*/ 46 h 135"/>
                <a:gd name="T48" fmla="*/ 107 w 192"/>
                <a:gd name="T49" fmla="*/ 93 h 135"/>
                <a:gd name="T50" fmla="*/ 114 w 192"/>
                <a:gd name="T51" fmla="*/ 97 h 135"/>
                <a:gd name="T52" fmla="*/ 120 w 192"/>
                <a:gd name="T53" fmla="*/ 101 h 135"/>
                <a:gd name="T54" fmla="*/ 139 w 192"/>
                <a:gd name="T55" fmla="*/ 90 h 135"/>
                <a:gd name="T56" fmla="*/ 145 w 192"/>
                <a:gd name="T57" fmla="*/ 93 h 135"/>
                <a:gd name="T58" fmla="*/ 154 w 192"/>
                <a:gd name="T59" fmla="*/ 97 h 135"/>
                <a:gd name="T60" fmla="*/ 150 w 192"/>
                <a:gd name="T61" fmla="*/ 110 h 135"/>
                <a:gd name="T62" fmla="*/ 156 w 192"/>
                <a:gd name="T63" fmla="*/ 113 h 135"/>
                <a:gd name="T64" fmla="*/ 164 w 192"/>
                <a:gd name="T65" fmla="*/ 112 h 135"/>
                <a:gd name="T66" fmla="*/ 173 w 192"/>
                <a:gd name="T67" fmla="*/ 109 h 135"/>
                <a:gd name="T68" fmla="*/ 189 w 192"/>
                <a:gd name="T69" fmla="*/ 93 h 135"/>
                <a:gd name="T70" fmla="*/ 74 w 192"/>
                <a:gd name="T71" fmla="*/ 51 h 135"/>
                <a:gd name="T72" fmla="*/ 42 w 192"/>
                <a:gd name="T73" fmla="*/ 92 h 135"/>
                <a:gd name="T74" fmla="*/ 49 w 192"/>
                <a:gd name="T75" fmla="*/ 63 h 135"/>
                <a:gd name="T76" fmla="*/ 65 w 192"/>
                <a:gd name="T77" fmla="*/ 86 h 135"/>
                <a:gd name="T78" fmla="*/ 75 w 192"/>
                <a:gd name="T79" fmla="*/ 54 h 135"/>
                <a:gd name="T80" fmla="*/ 75 w 192"/>
                <a:gd name="T81" fmla="*/ 54 h 135"/>
                <a:gd name="T82" fmla="*/ 79 w 192"/>
                <a:gd name="T83" fmla="*/ 62 h 135"/>
                <a:gd name="T84" fmla="*/ 96 w 192"/>
                <a:gd name="T85" fmla="*/ 52 h 135"/>
                <a:gd name="T86" fmla="*/ 85 w 192"/>
                <a:gd name="T87" fmla="*/ 71 h 135"/>
                <a:gd name="T88" fmla="*/ 87 w 192"/>
                <a:gd name="T89" fmla="*/ 74 h 135"/>
                <a:gd name="T90" fmla="*/ 105 w 192"/>
                <a:gd name="T91" fmla="*/ 64 h 135"/>
                <a:gd name="T92" fmla="*/ 95 w 192"/>
                <a:gd name="T93" fmla="*/ 82 h 135"/>
                <a:gd name="T94" fmla="*/ 98 w 192"/>
                <a:gd name="T95" fmla="*/ 86 h 135"/>
                <a:gd name="T96" fmla="*/ 113 w 192"/>
                <a:gd name="T97" fmla="*/ 72 h 135"/>
                <a:gd name="T98" fmla="*/ 129 w 192"/>
                <a:gd name="T99" fmla="*/ 14 h 135"/>
                <a:gd name="T100" fmla="*/ 182 w 192"/>
                <a:gd name="T101" fmla="*/ 72 h 135"/>
                <a:gd name="T102" fmla="*/ 127 w 192"/>
                <a:gd name="T103" fmla="*/ 60 h 135"/>
                <a:gd name="T104" fmla="*/ 112 w 192"/>
                <a:gd name="T105" fmla="*/ 26 h 135"/>
                <a:gd name="T106" fmla="*/ 141 w 192"/>
                <a:gd name="T107" fmla="*/ 69 h 135"/>
                <a:gd name="T108" fmla="*/ 119 w 192"/>
                <a:gd name="T109" fmla="*/ 120 h 135"/>
                <a:gd name="T110" fmla="*/ 123 w 192"/>
                <a:gd name="T111" fmla="*/ 116 h 135"/>
                <a:gd name="T112" fmla="*/ 122 w 192"/>
                <a:gd name="T113" fmla="*/ 104 h 1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2"/>
                <a:gd name="T172" fmla="*/ 0 h 135"/>
                <a:gd name="T173" fmla="*/ 192 w 192"/>
                <a:gd name="T174" fmla="*/ 135 h 13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2" h="135">
                  <a:moveTo>
                    <a:pt x="190" y="77"/>
                  </a:moveTo>
                  <a:cubicBezTo>
                    <a:pt x="186" y="53"/>
                    <a:pt x="158" y="23"/>
                    <a:pt x="128" y="9"/>
                  </a:cubicBezTo>
                  <a:cubicBezTo>
                    <a:pt x="109" y="0"/>
                    <a:pt x="95" y="0"/>
                    <a:pt x="87" y="6"/>
                  </a:cubicBezTo>
                  <a:cubicBezTo>
                    <a:pt x="87" y="7"/>
                    <a:pt x="87" y="7"/>
                    <a:pt x="87" y="7"/>
                  </a:cubicBezTo>
                  <a:cubicBezTo>
                    <a:pt x="86" y="7"/>
                    <a:pt x="86" y="7"/>
                    <a:pt x="86" y="7"/>
                  </a:cubicBezTo>
                  <a:cubicBezTo>
                    <a:pt x="86" y="8"/>
                    <a:pt x="85" y="9"/>
                    <a:pt x="84" y="10"/>
                  </a:cubicBezTo>
                  <a:cubicBezTo>
                    <a:pt x="75" y="22"/>
                    <a:pt x="75" y="22"/>
                    <a:pt x="75" y="22"/>
                  </a:cubicBezTo>
                  <a:cubicBezTo>
                    <a:pt x="74" y="23"/>
                    <a:pt x="74" y="23"/>
                    <a:pt x="74" y="24"/>
                  </a:cubicBezTo>
                  <a:cubicBezTo>
                    <a:pt x="72" y="26"/>
                    <a:pt x="72" y="26"/>
                    <a:pt x="72" y="26"/>
                  </a:cubicBezTo>
                  <a:cubicBezTo>
                    <a:pt x="72" y="27"/>
                    <a:pt x="72" y="28"/>
                    <a:pt x="72" y="29"/>
                  </a:cubicBezTo>
                  <a:cubicBezTo>
                    <a:pt x="71" y="31"/>
                    <a:pt x="71" y="31"/>
                    <a:pt x="71" y="31"/>
                  </a:cubicBezTo>
                  <a:cubicBezTo>
                    <a:pt x="70" y="31"/>
                    <a:pt x="70" y="33"/>
                    <a:pt x="71" y="33"/>
                  </a:cubicBezTo>
                  <a:cubicBezTo>
                    <a:pt x="71" y="33"/>
                    <a:pt x="72" y="33"/>
                    <a:pt x="72" y="33"/>
                  </a:cubicBezTo>
                  <a:cubicBezTo>
                    <a:pt x="70" y="35"/>
                    <a:pt x="70" y="35"/>
                    <a:pt x="70" y="35"/>
                  </a:cubicBezTo>
                  <a:cubicBezTo>
                    <a:pt x="70" y="36"/>
                    <a:pt x="70" y="37"/>
                    <a:pt x="71" y="38"/>
                  </a:cubicBezTo>
                  <a:cubicBezTo>
                    <a:pt x="71" y="38"/>
                    <a:pt x="72" y="38"/>
                    <a:pt x="72" y="38"/>
                  </a:cubicBezTo>
                  <a:cubicBezTo>
                    <a:pt x="71" y="40"/>
                    <a:pt x="71" y="40"/>
                    <a:pt x="71" y="40"/>
                  </a:cubicBezTo>
                  <a:cubicBezTo>
                    <a:pt x="69" y="40"/>
                    <a:pt x="68" y="40"/>
                    <a:pt x="66" y="40"/>
                  </a:cubicBezTo>
                  <a:cubicBezTo>
                    <a:pt x="30" y="40"/>
                    <a:pt x="0" y="57"/>
                    <a:pt x="0" y="77"/>
                  </a:cubicBezTo>
                  <a:cubicBezTo>
                    <a:pt x="0" y="77"/>
                    <a:pt x="0" y="77"/>
                    <a:pt x="0" y="77"/>
                  </a:cubicBezTo>
                  <a:cubicBezTo>
                    <a:pt x="0" y="77"/>
                    <a:pt x="0" y="77"/>
                    <a:pt x="0" y="78"/>
                  </a:cubicBezTo>
                  <a:cubicBezTo>
                    <a:pt x="0" y="97"/>
                    <a:pt x="0" y="97"/>
                    <a:pt x="0" y="97"/>
                  </a:cubicBezTo>
                  <a:cubicBezTo>
                    <a:pt x="0" y="98"/>
                    <a:pt x="0" y="98"/>
                    <a:pt x="0" y="98"/>
                  </a:cubicBezTo>
                  <a:cubicBezTo>
                    <a:pt x="0" y="102"/>
                    <a:pt x="0" y="102"/>
                    <a:pt x="0" y="102"/>
                  </a:cubicBezTo>
                  <a:cubicBezTo>
                    <a:pt x="0" y="103"/>
                    <a:pt x="1" y="103"/>
                    <a:pt x="2" y="103"/>
                  </a:cubicBezTo>
                  <a:cubicBezTo>
                    <a:pt x="2" y="106"/>
                    <a:pt x="2" y="106"/>
                    <a:pt x="2" y="106"/>
                  </a:cubicBezTo>
                  <a:cubicBezTo>
                    <a:pt x="2" y="107"/>
                    <a:pt x="2" y="108"/>
                    <a:pt x="3" y="108"/>
                  </a:cubicBezTo>
                  <a:cubicBezTo>
                    <a:pt x="4" y="108"/>
                    <a:pt x="4" y="108"/>
                    <a:pt x="4" y="108"/>
                  </a:cubicBezTo>
                  <a:cubicBezTo>
                    <a:pt x="4" y="110"/>
                    <a:pt x="4" y="110"/>
                    <a:pt x="4" y="110"/>
                  </a:cubicBezTo>
                  <a:cubicBezTo>
                    <a:pt x="4" y="111"/>
                    <a:pt x="5" y="112"/>
                    <a:pt x="6" y="112"/>
                  </a:cubicBezTo>
                  <a:cubicBezTo>
                    <a:pt x="6" y="112"/>
                    <a:pt x="7" y="112"/>
                    <a:pt x="7" y="111"/>
                  </a:cubicBezTo>
                  <a:cubicBezTo>
                    <a:pt x="7" y="114"/>
                    <a:pt x="7" y="114"/>
                    <a:pt x="7" y="114"/>
                  </a:cubicBezTo>
                  <a:cubicBezTo>
                    <a:pt x="7" y="115"/>
                    <a:pt x="8" y="116"/>
                    <a:pt x="9" y="116"/>
                  </a:cubicBezTo>
                  <a:cubicBezTo>
                    <a:pt x="10" y="116"/>
                    <a:pt x="11" y="115"/>
                    <a:pt x="11" y="114"/>
                  </a:cubicBezTo>
                  <a:cubicBezTo>
                    <a:pt x="11" y="97"/>
                    <a:pt x="11" y="97"/>
                    <a:pt x="11" y="97"/>
                  </a:cubicBezTo>
                  <a:cubicBezTo>
                    <a:pt x="11" y="97"/>
                    <a:pt x="11" y="97"/>
                    <a:pt x="11" y="98"/>
                  </a:cubicBezTo>
                  <a:cubicBezTo>
                    <a:pt x="11" y="98"/>
                    <a:pt x="11" y="98"/>
                    <a:pt x="11" y="98"/>
                  </a:cubicBezTo>
                  <a:cubicBezTo>
                    <a:pt x="11" y="118"/>
                    <a:pt x="11" y="118"/>
                    <a:pt x="11" y="118"/>
                  </a:cubicBezTo>
                  <a:cubicBezTo>
                    <a:pt x="11" y="119"/>
                    <a:pt x="12" y="120"/>
                    <a:pt x="13" y="120"/>
                  </a:cubicBezTo>
                  <a:cubicBezTo>
                    <a:pt x="14" y="120"/>
                    <a:pt x="15" y="119"/>
                    <a:pt x="15" y="118"/>
                  </a:cubicBezTo>
                  <a:cubicBezTo>
                    <a:pt x="15" y="100"/>
                    <a:pt x="15" y="100"/>
                    <a:pt x="15" y="100"/>
                  </a:cubicBezTo>
                  <a:cubicBezTo>
                    <a:pt x="15" y="100"/>
                    <a:pt x="16" y="101"/>
                    <a:pt x="16" y="101"/>
                  </a:cubicBezTo>
                  <a:cubicBezTo>
                    <a:pt x="16" y="101"/>
                    <a:pt x="16" y="101"/>
                    <a:pt x="16" y="102"/>
                  </a:cubicBezTo>
                  <a:cubicBezTo>
                    <a:pt x="16" y="121"/>
                    <a:pt x="16" y="121"/>
                    <a:pt x="16" y="121"/>
                  </a:cubicBezTo>
                  <a:cubicBezTo>
                    <a:pt x="16" y="122"/>
                    <a:pt x="17" y="123"/>
                    <a:pt x="18" y="123"/>
                  </a:cubicBezTo>
                  <a:cubicBezTo>
                    <a:pt x="19" y="123"/>
                    <a:pt x="20" y="122"/>
                    <a:pt x="20" y="121"/>
                  </a:cubicBezTo>
                  <a:cubicBezTo>
                    <a:pt x="20" y="103"/>
                    <a:pt x="20" y="103"/>
                    <a:pt x="20" y="103"/>
                  </a:cubicBezTo>
                  <a:cubicBezTo>
                    <a:pt x="20" y="103"/>
                    <a:pt x="21" y="104"/>
                    <a:pt x="21" y="104"/>
                  </a:cubicBezTo>
                  <a:cubicBezTo>
                    <a:pt x="21" y="104"/>
                    <a:pt x="21" y="104"/>
                    <a:pt x="21" y="105"/>
                  </a:cubicBezTo>
                  <a:cubicBezTo>
                    <a:pt x="21" y="124"/>
                    <a:pt x="21" y="124"/>
                    <a:pt x="21" y="124"/>
                  </a:cubicBezTo>
                  <a:cubicBezTo>
                    <a:pt x="21" y="125"/>
                    <a:pt x="22" y="126"/>
                    <a:pt x="23" y="126"/>
                  </a:cubicBezTo>
                  <a:cubicBezTo>
                    <a:pt x="24" y="126"/>
                    <a:pt x="25" y="125"/>
                    <a:pt x="25" y="124"/>
                  </a:cubicBezTo>
                  <a:cubicBezTo>
                    <a:pt x="25" y="106"/>
                    <a:pt x="25" y="106"/>
                    <a:pt x="25" y="106"/>
                  </a:cubicBezTo>
                  <a:cubicBezTo>
                    <a:pt x="26" y="106"/>
                    <a:pt x="27" y="106"/>
                    <a:pt x="27" y="107"/>
                  </a:cubicBezTo>
                  <a:cubicBezTo>
                    <a:pt x="27" y="107"/>
                    <a:pt x="27" y="107"/>
                    <a:pt x="27" y="107"/>
                  </a:cubicBezTo>
                  <a:cubicBezTo>
                    <a:pt x="27" y="127"/>
                    <a:pt x="27" y="127"/>
                    <a:pt x="27" y="127"/>
                  </a:cubicBezTo>
                  <a:cubicBezTo>
                    <a:pt x="27" y="128"/>
                    <a:pt x="28" y="129"/>
                    <a:pt x="29" y="129"/>
                  </a:cubicBezTo>
                  <a:cubicBezTo>
                    <a:pt x="30" y="129"/>
                    <a:pt x="31" y="128"/>
                    <a:pt x="31" y="127"/>
                  </a:cubicBezTo>
                  <a:cubicBezTo>
                    <a:pt x="31" y="108"/>
                    <a:pt x="31" y="108"/>
                    <a:pt x="31" y="108"/>
                  </a:cubicBezTo>
                  <a:cubicBezTo>
                    <a:pt x="32" y="108"/>
                    <a:pt x="33" y="109"/>
                    <a:pt x="34" y="109"/>
                  </a:cubicBezTo>
                  <a:cubicBezTo>
                    <a:pt x="34" y="109"/>
                    <a:pt x="34" y="109"/>
                    <a:pt x="34" y="109"/>
                  </a:cubicBezTo>
                  <a:cubicBezTo>
                    <a:pt x="34" y="129"/>
                    <a:pt x="34" y="129"/>
                    <a:pt x="34" y="129"/>
                  </a:cubicBezTo>
                  <a:cubicBezTo>
                    <a:pt x="34" y="130"/>
                    <a:pt x="35" y="131"/>
                    <a:pt x="36" y="131"/>
                  </a:cubicBezTo>
                  <a:cubicBezTo>
                    <a:pt x="37" y="131"/>
                    <a:pt x="38" y="130"/>
                    <a:pt x="38" y="129"/>
                  </a:cubicBezTo>
                  <a:cubicBezTo>
                    <a:pt x="38" y="110"/>
                    <a:pt x="38" y="110"/>
                    <a:pt x="38" y="110"/>
                  </a:cubicBezTo>
                  <a:cubicBezTo>
                    <a:pt x="39" y="110"/>
                    <a:pt x="40" y="111"/>
                    <a:pt x="41" y="111"/>
                  </a:cubicBezTo>
                  <a:cubicBezTo>
                    <a:pt x="41" y="111"/>
                    <a:pt x="41" y="111"/>
                    <a:pt x="41" y="111"/>
                  </a:cubicBezTo>
                  <a:cubicBezTo>
                    <a:pt x="41" y="131"/>
                    <a:pt x="41" y="131"/>
                    <a:pt x="41" y="131"/>
                  </a:cubicBezTo>
                  <a:cubicBezTo>
                    <a:pt x="41" y="132"/>
                    <a:pt x="42" y="133"/>
                    <a:pt x="43" y="133"/>
                  </a:cubicBezTo>
                  <a:cubicBezTo>
                    <a:pt x="44" y="133"/>
                    <a:pt x="45" y="132"/>
                    <a:pt x="45" y="131"/>
                  </a:cubicBezTo>
                  <a:cubicBezTo>
                    <a:pt x="45" y="112"/>
                    <a:pt x="45" y="112"/>
                    <a:pt x="45" y="112"/>
                  </a:cubicBezTo>
                  <a:cubicBezTo>
                    <a:pt x="46" y="112"/>
                    <a:pt x="47" y="112"/>
                    <a:pt x="49" y="112"/>
                  </a:cubicBezTo>
                  <a:cubicBezTo>
                    <a:pt x="49" y="112"/>
                    <a:pt x="48" y="112"/>
                    <a:pt x="48" y="112"/>
                  </a:cubicBezTo>
                  <a:cubicBezTo>
                    <a:pt x="48" y="132"/>
                    <a:pt x="48" y="132"/>
                    <a:pt x="48" y="132"/>
                  </a:cubicBezTo>
                  <a:cubicBezTo>
                    <a:pt x="48" y="133"/>
                    <a:pt x="49" y="134"/>
                    <a:pt x="50" y="134"/>
                  </a:cubicBezTo>
                  <a:cubicBezTo>
                    <a:pt x="51" y="134"/>
                    <a:pt x="52" y="133"/>
                    <a:pt x="52" y="132"/>
                  </a:cubicBezTo>
                  <a:cubicBezTo>
                    <a:pt x="52" y="113"/>
                    <a:pt x="52" y="113"/>
                    <a:pt x="52" y="113"/>
                  </a:cubicBezTo>
                  <a:cubicBezTo>
                    <a:pt x="53" y="113"/>
                    <a:pt x="55" y="113"/>
                    <a:pt x="56" y="113"/>
                  </a:cubicBezTo>
                  <a:cubicBezTo>
                    <a:pt x="56" y="113"/>
                    <a:pt x="56" y="113"/>
                    <a:pt x="56" y="113"/>
                  </a:cubicBezTo>
                  <a:cubicBezTo>
                    <a:pt x="56" y="133"/>
                    <a:pt x="56" y="133"/>
                    <a:pt x="56" y="133"/>
                  </a:cubicBezTo>
                  <a:cubicBezTo>
                    <a:pt x="56" y="134"/>
                    <a:pt x="57" y="135"/>
                    <a:pt x="58" y="135"/>
                  </a:cubicBezTo>
                  <a:cubicBezTo>
                    <a:pt x="59" y="135"/>
                    <a:pt x="60" y="134"/>
                    <a:pt x="60" y="133"/>
                  </a:cubicBezTo>
                  <a:cubicBezTo>
                    <a:pt x="60" y="113"/>
                    <a:pt x="60" y="113"/>
                    <a:pt x="60" y="113"/>
                  </a:cubicBezTo>
                  <a:cubicBezTo>
                    <a:pt x="61" y="114"/>
                    <a:pt x="63" y="114"/>
                    <a:pt x="64" y="114"/>
                  </a:cubicBezTo>
                  <a:cubicBezTo>
                    <a:pt x="64" y="114"/>
                    <a:pt x="64" y="114"/>
                    <a:pt x="64" y="114"/>
                  </a:cubicBezTo>
                  <a:cubicBezTo>
                    <a:pt x="64" y="133"/>
                    <a:pt x="64" y="133"/>
                    <a:pt x="64" y="133"/>
                  </a:cubicBezTo>
                  <a:cubicBezTo>
                    <a:pt x="64" y="134"/>
                    <a:pt x="65" y="135"/>
                    <a:pt x="66" y="135"/>
                  </a:cubicBezTo>
                  <a:cubicBezTo>
                    <a:pt x="67" y="135"/>
                    <a:pt x="68" y="134"/>
                    <a:pt x="68" y="133"/>
                  </a:cubicBezTo>
                  <a:cubicBezTo>
                    <a:pt x="68" y="114"/>
                    <a:pt x="68" y="114"/>
                    <a:pt x="68" y="114"/>
                  </a:cubicBezTo>
                  <a:cubicBezTo>
                    <a:pt x="68" y="114"/>
                    <a:pt x="68" y="114"/>
                    <a:pt x="68" y="114"/>
                  </a:cubicBezTo>
                  <a:cubicBezTo>
                    <a:pt x="69" y="114"/>
                    <a:pt x="71" y="114"/>
                    <a:pt x="73" y="113"/>
                  </a:cubicBezTo>
                  <a:cubicBezTo>
                    <a:pt x="73" y="133"/>
                    <a:pt x="73" y="133"/>
                    <a:pt x="73" y="133"/>
                  </a:cubicBezTo>
                  <a:cubicBezTo>
                    <a:pt x="73" y="134"/>
                    <a:pt x="73" y="135"/>
                    <a:pt x="74" y="135"/>
                  </a:cubicBezTo>
                  <a:cubicBezTo>
                    <a:pt x="75" y="135"/>
                    <a:pt x="76" y="134"/>
                    <a:pt x="76" y="133"/>
                  </a:cubicBezTo>
                  <a:cubicBezTo>
                    <a:pt x="76" y="113"/>
                    <a:pt x="76" y="113"/>
                    <a:pt x="76" y="113"/>
                  </a:cubicBezTo>
                  <a:cubicBezTo>
                    <a:pt x="76" y="113"/>
                    <a:pt x="76" y="113"/>
                    <a:pt x="76" y="113"/>
                  </a:cubicBezTo>
                  <a:cubicBezTo>
                    <a:pt x="78" y="113"/>
                    <a:pt x="79" y="113"/>
                    <a:pt x="80" y="113"/>
                  </a:cubicBezTo>
                  <a:cubicBezTo>
                    <a:pt x="80" y="132"/>
                    <a:pt x="80" y="132"/>
                    <a:pt x="80" y="132"/>
                  </a:cubicBezTo>
                  <a:cubicBezTo>
                    <a:pt x="80" y="133"/>
                    <a:pt x="81" y="134"/>
                    <a:pt x="82" y="134"/>
                  </a:cubicBezTo>
                  <a:cubicBezTo>
                    <a:pt x="83" y="134"/>
                    <a:pt x="84" y="133"/>
                    <a:pt x="84" y="132"/>
                  </a:cubicBezTo>
                  <a:cubicBezTo>
                    <a:pt x="84" y="112"/>
                    <a:pt x="84" y="112"/>
                    <a:pt x="84" y="112"/>
                  </a:cubicBezTo>
                  <a:cubicBezTo>
                    <a:pt x="84" y="112"/>
                    <a:pt x="84" y="112"/>
                    <a:pt x="84" y="112"/>
                  </a:cubicBezTo>
                  <a:cubicBezTo>
                    <a:pt x="85" y="112"/>
                    <a:pt x="87" y="112"/>
                    <a:pt x="88" y="112"/>
                  </a:cubicBezTo>
                  <a:cubicBezTo>
                    <a:pt x="88" y="131"/>
                    <a:pt x="88" y="131"/>
                    <a:pt x="88" y="131"/>
                  </a:cubicBezTo>
                  <a:cubicBezTo>
                    <a:pt x="88" y="132"/>
                    <a:pt x="89" y="133"/>
                    <a:pt x="90" y="133"/>
                  </a:cubicBezTo>
                  <a:cubicBezTo>
                    <a:pt x="91" y="133"/>
                    <a:pt x="91" y="132"/>
                    <a:pt x="91" y="131"/>
                  </a:cubicBezTo>
                  <a:cubicBezTo>
                    <a:pt x="91" y="111"/>
                    <a:pt x="91" y="111"/>
                    <a:pt x="91" y="111"/>
                  </a:cubicBezTo>
                  <a:cubicBezTo>
                    <a:pt x="91" y="111"/>
                    <a:pt x="91" y="111"/>
                    <a:pt x="91" y="111"/>
                  </a:cubicBezTo>
                  <a:cubicBezTo>
                    <a:pt x="93" y="111"/>
                    <a:pt x="94" y="110"/>
                    <a:pt x="95" y="110"/>
                  </a:cubicBezTo>
                  <a:cubicBezTo>
                    <a:pt x="95" y="129"/>
                    <a:pt x="95" y="129"/>
                    <a:pt x="95" y="129"/>
                  </a:cubicBezTo>
                  <a:cubicBezTo>
                    <a:pt x="95" y="130"/>
                    <a:pt x="96" y="131"/>
                    <a:pt x="97" y="131"/>
                  </a:cubicBezTo>
                  <a:cubicBezTo>
                    <a:pt x="98" y="131"/>
                    <a:pt x="98" y="130"/>
                    <a:pt x="98" y="129"/>
                  </a:cubicBezTo>
                  <a:cubicBezTo>
                    <a:pt x="98" y="109"/>
                    <a:pt x="98" y="109"/>
                    <a:pt x="98" y="109"/>
                  </a:cubicBezTo>
                  <a:cubicBezTo>
                    <a:pt x="98" y="109"/>
                    <a:pt x="98" y="109"/>
                    <a:pt x="98" y="109"/>
                  </a:cubicBezTo>
                  <a:cubicBezTo>
                    <a:pt x="99" y="109"/>
                    <a:pt x="100" y="108"/>
                    <a:pt x="101" y="108"/>
                  </a:cubicBezTo>
                  <a:cubicBezTo>
                    <a:pt x="101" y="127"/>
                    <a:pt x="101" y="127"/>
                    <a:pt x="101" y="127"/>
                  </a:cubicBezTo>
                  <a:cubicBezTo>
                    <a:pt x="101" y="128"/>
                    <a:pt x="102" y="129"/>
                    <a:pt x="103" y="129"/>
                  </a:cubicBezTo>
                  <a:cubicBezTo>
                    <a:pt x="104" y="129"/>
                    <a:pt x="105" y="128"/>
                    <a:pt x="105" y="127"/>
                  </a:cubicBezTo>
                  <a:cubicBezTo>
                    <a:pt x="105" y="107"/>
                    <a:pt x="105" y="107"/>
                    <a:pt x="105" y="107"/>
                  </a:cubicBezTo>
                  <a:cubicBezTo>
                    <a:pt x="105" y="107"/>
                    <a:pt x="105" y="107"/>
                    <a:pt x="105" y="107"/>
                  </a:cubicBezTo>
                  <a:cubicBezTo>
                    <a:pt x="106" y="106"/>
                    <a:pt x="107" y="106"/>
                    <a:pt x="107" y="106"/>
                  </a:cubicBezTo>
                  <a:cubicBezTo>
                    <a:pt x="107" y="124"/>
                    <a:pt x="107" y="124"/>
                    <a:pt x="107" y="124"/>
                  </a:cubicBezTo>
                  <a:cubicBezTo>
                    <a:pt x="107" y="125"/>
                    <a:pt x="108" y="126"/>
                    <a:pt x="109" y="126"/>
                  </a:cubicBezTo>
                  <a:cubicBezTo>
                    <a:pt x="110" y="126"/>
                    <a:pt x="111" y="125"/>
                    <a:pt x="111" y="124"/>
                  </a:cubicBezTo>
                  <a:cubicBezTo>
                    <a:pt x="111" y="105"/>
                    <a:pt x="111" y="105"/>
                    <a:pt x="111" y="105"/>
                  </a:cubicBezTo>
                  <a:cubicBezTo>
                    <a:pt x="111" y="104"/>
                    <a:pt x="111" y="104"/>
                    <a:pt x="111" y="104"/>
                  </a:cubicBezTo>
                  <a:cubicBezTo>
                    <a:pt x="112" y="104"/>
                    <a:pt x="112" y="103"/>
                    <a:pt x="113" y="103"/>
                  </a:cubicBezTo>
                  <a:cubicBezTo>
                    <a:pt x="113" y="121"/>
                    <a:pt x="113" y="121"/>
                    <a:pt x="113" y="121"/>
                  </a:cubicBezTo>
                  <a:cubicBezTo>
                    <a:pt x="113" y="122"/>
                    <a:pt x="114" y="123"/>
                    <a:pt x="115" y="123"/>
                  </a:cubicBezTo>
                  <a:cubicBezTo>
                    <a:pt x="116" y="123"/>
                    <a:pt x="116" y="122"/>
                    <a:pt x="116" y="121"/>
                  </a:cubicBezTo>
                  <a:cubicBezTo>
                    <a:pt x="116" y="102"/>
                    <a:pt x="116" y="102"/>
                    <a:pt x="116" y="102"/>
                  </a:cubicBezTo>
                  <a:cubicBezTo>
                    <a:pt x="116" y="101"/>
                    <a:pt x="116" y="101"/>
                    <a:pt x="116" y="101"/>
                  </a:cubicBezTo>
                  <a:cubicBezTo>
                    <a:pt x="115" y="100"/>
                    <a:pt x="113" y="99"/>
                    <a:pt x="111" y="98"/>
                  </a:cubicBezTo>
                  <a:cubicBezTo>
                    <a:pt x="100" y="105"/>
                    <a:pt x="84" y="109"/>
                    <a:pt x="66" y="109"/>
                  </a:cubicBezTo>
                  <a:cubicBezTo>
                    <a:pt x="34" y="109"/>
                    <a:pt x="7" y="95"/>
                    <a:pt x="7" y="77"/>
                  </a:cubicBezTo>
                  <a:cubicBezTo>
                    <a:pt x="7" y="59"/>
                    <a:pt x="34" y="44"/>
                    <a:pt x="66" y="44"/>
                  </a:cubicBezTo>
                  <a:cubicBezTo>
                    <a:pt x="68" y="44"/>
                    <a:pt x="70" y="44"/>
                    <a:pt x="72" y="44"/>
                  </a:cubicBezTo>
                  <a:cubicBezTo>
                    <a:pt x="72" y="44"/>
                    <a:pt x="71" y="44"/>
                    <a:pt x="71" y="43"/>
                  </a:cubicBezTo>
                  <a:cubicBezTo>
                    <a:pt x="72" y="43"/>
                    <a:pt x="73" y="43"/>
                    <a:pt x="73" y="43"/>
                  </a:cubicBezTo>
                  <a:cubicBezTo>
                    <a:pt x="83" y="29"/>
                    <a:pt x="83" y="29"/>
                    <a:pt x="83" y="29"/>
                  </a:cubicBezTo>
                  <a:cubicBezTo>
                    <a:pt x="84" y="29"/>
                    <a:pt x="84" y="30"/>
                    <a:pt x="84" y="30"/>
                  </a:cubicBezTo>
                  <a:cubicBezTo>
                    <a:pt x="84" y="30"/>
                    <a:pt x="83" y="30"/>
                    <a:pt x="83" y="30"/>
                  </a:cubicBezTo>
                  <a:cubicBezTo>
                    <a:pt x="71" y="46"/>
                    <a:pt x="71" y="46"/>
                    <a:pt x="71" y="46"/>
                  </a:cubicBezTo>
                  <a:cubicBezTo>
                    <a:pt x="71" y="46"/>
                    <a:pt x="71" y="46"/>
                    <a:pt x="71" y="46"/>
                  </a:cubicBezTo>
                  <a:cubicBezTo>
                    <a:pt x="70" y="46"/>
                    <a:pt x="68" y="46"/>
                    <a:pt x="66" y="46"/>
                  </a:cubicBezTo>
                  <a:cubicBezTo>
                    <a:pt x="36" y="46"/>
                    <a:pt x="11" y="60"/>
                    <a:pt x="11" y="77"/>
                  </a:cubicBezTo>
                  <a:cubicBezTo>
                    <a:pt x="11" y="94"/>
                    <a:pt x="36" y="108"/>
                    <a:pt x="66" y="108"/>
                  </a:cubicBezTo>
                  <a:cubicBezTo>
                    <a:pt x="84" y="108"/>
                    <a:pt x="99" y="103"/>
                    <a:pt x="109" y="96"/>
                  </a:cubicBezTo>
                  <a:cubicBezTo>
                    <a:pt x="108" y="95"/>
                    <a:pt x="107" y="94"/>
                    <a:pt x="105" y="93"/>
                  </a:cubicBezTo>
                  <a:cubicBezTo>
                    <a:pt x="106" y="93"/>
                    <a:pt x="107" y="93"/>
                    <a:pt x="107" y="93"/>
                  </a:cubicBezTo>
                  <a:cubicBezTo>
                    <a:pt x="119" y="77"/>
                    <a:pt x="119" y="77"/>
                    <a:pt x="119" y="77"/>
                  </a:cubicBezTo>
                  <a:cubicBezTo>
                    <a:pt x="119" y="77"/>
                    <a:pt x="119" y="77"/>
                    <a:pt x="119" y="77"/>
                  </a:cubicBezTo>
                  <a:cubicBezTo>
                    <a:pt x="120" y="78"/>
                    <a:pt x="122" y="79"/>
                    <a:pt x="123" y="80"/>
                  </a:cubicBezTo>
                  <a:cubicBezTo>
                    <a:pt x="111" y="95"/>
                    <a:pt x="111" y="95"/>
                    <a:pt x="111" y="95"/>
                  </a:cubicBezTo>
                  <a:cubicBezTo>
                    <a:pt x="110" y="96"/>
                    <a:pt x="110" y="97"/>
                    <a:pt x="111" y="98"/>
                  </a:cubicBezTo>
                  <a:cubicBezTo>
                    <a:pt x="112" y="98"/>
                    <a:pt x="113" y="98"/>
                    <a:pt x="114" y="97"/>
                  </a:cubicBezTo>
                  <a:cubicBezTo>
                    <a:pt x="126" y="82"/>
                    <a:pt x="126" y="82"/>
                    <a:pt x="126" y="82"/>
                  </a:cubicBezTo>
                  <a:cubicBezTo>
                    <a:pt x="126" y="82"/>
                    <a:pt x="126" y="82"/>
                    <a:pt x="126" y="82"/>
                  </a:cubicBezTo>
                  <a:cubicBezTo>
                    <a:pt x="127" y="83"/>
                    <a:pt x="128" y="83"/>
                    <a:pt x="129" y="84"/>
                  </a:cubicBezTo>
                  <a:cubicBezTo>
                    <a:pt x="118" y="99"/>
                    <a:pt x="118" y="99"/>
                    <a:pt x="118" y="99"/>
                  </a:cubicBezTo>
                  <a:cubicBezTo>
                    <a:pt x="117" y="100"/>
                    <a:pt x="117" y="101"/>
                    <a:pt x="118" y="102"/>
                  </a:cubicBezTo>
                  <a:cubicBezTo>
                    <a:pt x="119" y="102"/>
                    <a:pt x="120" y="102"/>
                    <a:pt x="120" y="101"/>
                  </a:cubicBezTo>
                  <a:cubicBezTo>
                    <a:pt x="132" y="86"/>
                    <a:pt x="132" y="86"/>
                    <a:pt x="132" y="86"/>
                  </a:cubicBezTo>
                  <a:cubicBezTo>
                    <a:pt x="133" y="87"/>
                    <a:pt x="134" y="87"/>
                    <a:pt x="135" y="88"/>
                  </a:cubicBezTo>
                  <a:cubicBezTo>
                    <a:pt x="124" y="103"/>
                    <a:pt x="124" y="103"/>
                    <a:pt x="124" y="103"/>
                  </a:cubicBezTo>
                  <a:cubicBezTo>
                    <a:pt x="124" y="103"/>
                    <a:pt x="124" y="105"/>
                    <a:pt x="125" y="105"/>
                  </a:cubicBezTo>
                  <a:cubicBezTo>
                    <a:pt x="125" y="106"/>
                    <a:pt x="127" y="106"/>
                    <a:pt x="127" y="105"/>
                  </a:cubicBezTo>
                  <a:cubicBezTo>
                    <a:pt x="139" y="90"/>
                    <a:pt x="139" y="90"/>
                    <a:pt x="139" y="90"/>
                  </a:cubicBezTo>
                  <a:cubicBezTo>
                    <a:pt x="140" y="90"/>
                    <a:pt x="141" y="91"/>
                    <a:pt x="142" y="92"/>
                  </a:cubicBezTo>
                  <a:cubicBezTo>
                    <a:pt x="131" y="106"/>
                    <a:pt x="131" y="106"/>
                    <a:pt x="131" y="106"/>
                  </a:cubicBezTo>
                  <a:cubicBezTo>
                    <a:pt x="130" y="106"/>
                    <a:pt x="131" y="107"/>
                    <a:pt x="131" y="108"/>
                  </a:cubicBezTo>
                  <a:cubicBezTo>
                    <a:pt x="132" y="109"/>
                    <a:pt x="133" y="108"/>
                    <a:pt x="134" y="108"/>
                  </a:cubicBezTo>
                  <a:cubicBezTo>
                    <a:pt x="145" y="93"/>
                    <a:pt x="145" y="93"/>
                    <a:pt x="145" y="93"/>
                  </a:cubicBezTo>
                  <a:cubicBezTo>
                    <a:pt x="145" y="93"/>
                    <a:pt x="145" y="93"/>
                    <a:pt x="145" y="93"/>
                  </a:cubicBezTo>
                  <a:cubicBezTo>
                    <a:pt x="146" y="94"/>
                    <a:pt x="147" y="94"/>
                    <a:pt x="148" y="94"/>
                  </a:cubicBezTo>
                  <a:cubicBezTo>
                    <a:pt x="138" y="108"/>
                    <a:pt x="138" y="108"/>
                    <a:pt x="138" y="108"/>
                  </a:cubicBezTo>
                  <a:cubicBezTo>
                    <a:pt x="137" y="109"/>
                    <a:pt x="137" y="110"/>
                    <a:pt x="138" y="110"/>
                  </a:cubicBezTo>
                  <a:cubicBezTo>
                    <a:pt x="139" y="111"/>
                    <a:pt x="140" y="111"/>
                    <a:pt x="140" y="110"/>
                  </a:cubicBezTo>
                  <a:cubicBezTo>
                    <a:pt x="151" y="96"/>
                    <a:pt x="151" y="96"/>
                    <a:pt x="151" y="96"/>
                  </a:cubicBezTo>
                  <a:cubicBezTo>
                    <a:pt x="152" y="96"/>
                    <a:pt x="153" y="97"/>
                    <a:pt x="154" y="97"/>
                  </a:cubicBezTo>
                  <a:cubicBezTo>
                    <a:pt x="144" y="109"/>
                    <a:pt x="144" y="109"/>
                    <a:pt x="144" y="109"/>
                  </a:cubicBezTo>
                  <a:cubicBezTo>
                    <a:pt x="143" y="110"/>
                    <a:pt x="143" y="111"/>
                    <a:pt x="144" y="112"/>
                  </a:cubicBezTo>
                  <a:cubicBezTo>
                    <a:pt x="145" y="112"/>
                    <a:pt x="146" y="112"/>
                    <a:pt x="147" y="111"/>
                  </a:cubicBezTo>
                  <a:cubicBezTo>
                    <a:pt x="157" y="98"/>
                    <a:pt x="157" y="98"/>
                    <a:pt x="157" y="98"/>
                  </a:cubicBezTo>
                  <a:cubicBezTo>
                    <a:pt x="158" y="98"/>
                    <a:pt x="158" y="98"/>
                    <a:pt x="159" y="99"/>
                  </a:cubicBezTo>
                  <a:cubicBezTo>
                    <a:pt x="150" y="110"/>
                    <a:pt x="150" y="110"/>
                    <a:pt x="150" y="110"/>
                  </a:cubicBezTo>
                  <a:cubicBezTo>
                    <a:pt x="149" y="111"/>
                    <a:pt x="150" y="112"/>
                    <a:pt x="150" y="113"/>
                  </a:cubicBezTo>
                  <a:cubicBezTo>
                    <a:pt x="151" y="113"/>
                    <a:pt x="152" y="113"/>
                    <a:pt x="153" y="112"/>
                  </a:cubicBezTo>
                  <a:cubicBezTo>
                    <a:pt x="163" y="99"/>
                    <a:pt x="163" y="99"/>
                    <a:pt x="163" y="99"/>
                  </a:cubicBezTo>
                  <a:cubicBezTo>
                    <a:pt x="163" y="100"/>
                    <a:pt x="164" y="100"/>
                    <a:pt x="164" y="100"/>
                  </a:cubicBezTo>
                  <a:cubicBezTo>
                    <a:pt x="156" y="110"/>
                    <a:pt x="156" y="110"/>
                    <a:pt x="156" y="110"/>
                  </a:cubicBezTo>
                  <a:cubicBezTo>
                    <a:pt x="155" y="111"/>
                    <a:pt x="155" y="112"/>
                    <a:pt x="156" y="113"/>
                  </a:cubicBezTo>
                  <a:cubicBezTo>
                    <a:pt x="157" y="114"/>
                    <a:pt x="158" y="113"/>
                    <a:pt x="159" y="113"/>
                  </a:cubicBezTo>
                  <a:cubicBezTo>
                    <a:pt x="168" y="100"/>
                    <a:pt x="168" y="100"/>
                    <a:pt x="168" y="100"/>
                  </a:cubicBezTo>
                  <a:cubicBezTo>
                    <a:pt x="168" y="100"/>
                    <a:pt x="169" y="100"/>
                    <a:pt x="169" y="100"/>
                  </a:cubicBezTo>
                  <a:cubicBezTo>
                    <a:pt x="161" y="110"/>
                    <a:pt x="161" y="110"/>
                    <a:pt x="161" y="110"/>
                  </a:cubicBezTo>
                  <a:cubicBezTo>
                    <a:pt x="161" y="111"/>
                    <a:pt x="161" y="112"/>
                    <a:pt x="162" y="113"/>
                  </a:cubicBezTo>
                  <a:cubicBezTo>
                    <a:pt x="162" y="113"/>
                    <a:pt x="163" y="113"/>
                    <a:pt x="164" y="112"/>
                  </a:cubicBezTo>
                  <a:cubicBezTo>
                    <a:pt x="166" y="110"/>
                    <a:pt x="166" y="110"/>
                    <a:pt x="166" y="110"/>
                  </a:cubicBezTo>
                  <a:cubicBezTo>
                    <a:pt x="166" y="110"/>
                    <a:pt x="166" y="111"/>
                    <a:pt x="167" y="111"/>
                  </a:cubicBezTo>
                  <a:cubicBezTo>
                    <a:pt x="167" y="112"/>
                    <a:pt x="168" y="112"/>
                    <a:pt x="169" y="111"/>
                  </a:cubicBezTo>
                  <a:cubicBezTo>
                    <a:pt x="171" y="109"/>
                    <a:pt x="171" y="109"/>
                    <a:pt x="171" y="109"/>
                  </a:cubicBezTo>
                  <a:cubicBezTo>
                    <a:pt x="171" y="109"/>
                    <a:pt x="171" y="109"/>
                    <a:pt x="171" y="110"/>
                  </a:cubicBezTo>
                  <a:cubicBezTo>
                    <a:pt x="172" y="110"/>
                    <a:pt x="173" y="110"/>
                    <a:pt x="173" y="109"/>
                  </a:cubicBezTo>
                  <a:cubicBezTo>
                    <a:pt x="175" y="107"/>
                    <a:pt x="175" y="107"/>
                    <a:pt x="175" y="107"/>
                  </a:cubicBezTo>
                  <a:cubicBezTo>
                    <a:pt x="176" y="108"/>
                    <a:pt x="177" y="107"/>
                    <a:pt x="177" y="107"/>
                  </a:cubicBezTo>
                  <a:cubicBezTo>
                    <a:pt x="179" y="104"/>
                    <a:pt x="179" y="104"/>
                    <a:pt x="179" y="104"/>
                  </a:cubicBezTo>
                  <a:cubicBezTo>
                    <a:pt x="180" y="104"/>
                    <a:pt x="180" y="104"/>
                    <a:pt x="180" y="104"/>
                  </a:cubicBezTo>
                  <a:cubicBezTo>
                    <a:pt x="189" y="93"/>
                    <a:pt x="189" y="93"/>
                    <a:pt x="189" y="93"/>
                  </a:cubicBezTo>
                  <a:cubicBezTo>
                    <a:pt x="189" y="93"/>
                    <a:pt x="189" y="93"/>
                    <a:pt x="189" y="93"/>
                  </a:cubicBezTo>
                  <a:cubicBezTo>
                    <a:pt x="191" y="89"/>
                    <a:pt x="192" y="83"/>
                    <a:pt x="190" y="77"/>
                  </a:cubicBezTo>
                  <a:close/>
                  <a:moveTo>
                    <a:pt x="74" y="48"/>
                  </a:moveTo>
                  <a:cubicBezTo>
                    <a:pt x="85" y="34"/>
                    <a:pt x="85" y="34"/>
                    <a:pt x="85" y="34"/>
                  </a:cubicBezTo>
                  <a:cubicBezTo>
                    <a:pt x="85" y="34"/>
                    <a:pt x="85" y="35"/>
                    <a:pt x="86" y="35"/>
                  </a:cubicBezTo>
                  <a:cubicBezTo>
                    <a:pt x="85" y="35"/>
                    <a:pt x="85" y="36"/>
                    <a:pt x="85" y="36"/>
                  </a:cubicBezTo>
                  <a:cubicBezTo>
                    <a:pt x="74" y="51"/>
                    <a:pt x="74" y="51"/>
                    <a:pt x="74" y="51"/>
                  </a:cubicBezTo>
                  <a:cubicBezTo>
                    <a:pt x="73" y="50"/>
                    <a:pt x="73" y="49"/>
                    <a:pt x="73" y="49"/>
                  </a:cubicBezTo>
                  <a:cubicBezTo>
                    <a:pt x="73" y="49"/>
                    <a:pt x="74" y="48"/>
                    <a:pt x="74" y="48"/>
                  </a:cubicBezTo>
                  <a:close/>
                  <a:moveTo>
                    <a:pt x="74" y="93"/>
                  </a:moveTo>
                  <a:cubicBezTo>
                    <a:pt x="40" y="93"/>
                    <a:pt x="40" y="93"/>
                    <a:pt x="40" y="93"/>
                  </a:cubicBezTo>
                  <a:cubicBezTo>
                    <a:pt x="40" y="92"/>
                    <a:pt x="40" y="92"/>
                    <a:pt x="40" y="92"/>
                  </a:cubicBezTo>
                  <a:cubicBezTo>
                    <a:pt x="42" y="92"/>
                    <a:pt x="42" y="92"/>
                    <a:pt x="42" y="92"/>
                  </a:cubicBezTo>
                  <a:cubicBezTo>
                    <a:pt x="45" y="92"/>
                    <a:pt x="47" y="92"/>
                    <a:pt x="48" y="92"/>
                  </a:cubicBezTo>
                  <a:cubicBezTo>
                    <a:pt x="49" y="91"/>
                    <a:pt x="50" y="91"/>
                    <a:pt x="50" y="90"/>
                  </a:cubicBezTo>
                  <a:cubicBezTo>
                    <a:pt x="51" y="90"/>
                    <a:pt x="51" y="88"/>
                    <a:pt x="51" y="86"/>
                  </a:cubicBezTo>
                  <a:cubicBezTo>
                    <a:pt x="51" y="67"/>
                    <a:pt x="51" y="67"/>
                    <a:pt x="51" y="67"/>
                  </a:cubicBezTo>
                  <a:cubicBezTo>
                    <a:pt x="51" y="66"/>
                    <a:pt x="51" y="64"/>
                    <a:pt x="51" y="64"/>
                  </a:cubicBezTo>
                  <a:cubicBezTo>
                    <a:pt x="50" y="64"/>
                    <a:pt x="50" y="63"/>
                    <a:pt x="49" y="63"/>
                  </a:cubicBezTo>
                  <a:cubicBezTo>
                    <a:pt x="48" y="63"/>
                    <a:pt x="47" y="63"/>
                    <a:pt x="46" y="63"/>
                  </a:cubicBezTo>
                  <a:cubicBezTo>
                    <a:pt x="45" y="63"/>
                    <a:pt x="43" y="63"/>
                    <a:pt x="40" y="63"/>
                  </a:cubicBezTo>
                  <a:cubicBezTo>
                    <a:pt x="39" y="63"/>
                    <a:pt x="39" y="63"/>
                    <a:pt x="39" y="63"/>
                  </a:cubicBezTo>
                  <a:cubicBezTo>
                    <a:pt x="63" y="56"/>
                    <a:pt x="63" y="56"/>
                    <a:pt x="63" y="56"/>
                  </a:cubicBezTo>
                  <a:cubicBezTo>
                    <a:pt x="65" y="56"/>
                    <a:pt x="65" y="56"/>
                    <a:pt x="65" y="56"/>
                  </a:cubicBezTo>
                  <a:cubicBezTo>
                    <a:pt x="65" y="86"/>
                    <a:pt x="65" y="86"/>
                    <a:pt x="65" y="86"/>
                  </a:cubicBezTo>
                  <a:cubicBezTo>
                    <a:pt x="65" y="88"/>
                    <a:pt x="65" y="89"/>
                    <a:pt x="65" y="90"/>
                  </a:cubicBezTo>
                  <a:cubicBezTo>
                    <a:pt x="66" y="91"/>
                    <a:pt x="66" y="91"/>
                    <a:pt x="68" y="92"/>
                  </a:cubicBezTo>
                  <a:cubicBezTo>
                    <a:pt x="69" y="92"/>
                    <a:pt x="70" y="92"/>
                    <a:pt x="73" y="92"/>
                  </a:cubicBezTo>
                  <a:cubicBezTo>
                    <a:pt x="74" y="92"/>
                    <a:pt x="74" y="92"/>
                    <a:pt x="74" y="92"/>
                  </a:cubicBezTo>
                  <a:lnTo>
                    <a:pt x="74" y="93"/>
                  </a:lnTo>
                  <a:close/>
                  <a:moveTo>
                    <a:pt x="75" y="54"/>
                  </a:moveTo>
                  <a:cubicBezTo>
                    <a:pt x="75" y="54"/>
                    <a:pt x="76" y="54"/>
                    <a:pt x="76" y="53"/>
                  </a:cubicBezTo>
                  <a:cubicBezTo>
                    <a:pt x="87" y="39"/>
                    <a:pt x="87" y="39"/>
                    <a:pt x="87" y="39"/>
                  </a:cubicBezTo>
                  <a:cubicBezTo>
                    <a:pt x="88" y="39"/>
                    <a:pt x="88" y="40"/>
                    <a:pt x="88" y="41"/>
                  </a:cubicBezTo>
                  <a:cubicBezTo>
                    <a:pt x="88" y="41"/>
                    <a:pt x="88" y="41"/>
                    <a:pt x="88" y="41"/>
                  </a:cubicBezTo>
                  <a:cubicBezTo>
                    <a:pt x="76" y="56"/>
                    <a:pt x="76" y="56"/>
                    <a:pt x="76" y="56"/>
                  </a:cubicBezTo>
                  <a:cubicBezTo>
                    <a:pt x="76" y="56"/>
                    <a:pt x="75" y="55"/>
                    <a:pt x="75" y="54"/>
                  </a:cubicBezTo>
                  <a:close/>
                  <a:moveTo>
                    <a:pt x="78" y="60"/>
                  </a:moveTo>
                  <a:cubicBezTo>
                    <a:pt x="78" y="60"/>
                    <a:pt x="78" y="59"/>
                    <a:pt x="78" y="59"/>
                  </a:cubicBezTo>
                  <a:cubicBezTo>
                    <a:pt x="90" y="44"/>
                    <a:pt x="90" y="44"/>
                    <a:pt x="90" y="44"/>
                  </a:cubicBezTo>
                  <a:cubicBezTo>
                    <a:pt x="91" y="45"/>
                    <a:pt x="91" y="46"/>
                    <a:pt x="92" y="47"/>
                  </a:cubicBezTo>
                  <a:cubicBezTo>
                    <a:pt x="91" y="47"/>
                    <a:pt x="91" y="47"/>
                    <a:pt x="91" y="47"/>
                  </a:cubicBezTo>
                  <a:cubicBezTo>
                    <a:pt x="79" y="62"/>
                    <a:pt x="79" y="62"/>
                    <a:pt x="79" y="62"/>
                  </a:cubicBezTo>
                  <a:cubicBezTo>
                    <a:pt x="79" y="61"/>
                    <a:pt x="78" y="61"/>
                    <a:pt x="78" y="60"/>
                  </a:cubicBezTo>
                  <a:close/>
                  <a:moveTo>
                    <a:pt x="81" y="65"/>
                  </a:moveTo>
                  <a:cubicBezTo>
                    <a:pt x="81" y="65"/>
                    <a:pt x="81" y="65"/>
                    <a:pt x="82" y="65"/>
                  </a:cubicBezTo>
                  <a:cubicBezTo>
                    <a:pt x="94" y="49"/>
                    <a:pt x="94" y="49"/>
                    <a:pt x="94" y="49"/>
                  </a:cubicBezTo>
                  <a:cubicBezTo>
                    <a:pt x="94" y="49"/>
                    <a:pt x="94" y="49"/>
                    <a:pt x="94" y="49"/>
                  </a:cubicBezTo>
                  <a:cubicBezTo>
                    <a:pt x="94" y="50"/>
                    <a:pt x="95" y="51"/>
                    <a:pt x="96" y="52"/>
                  </a:cubicBezTo>
                  <a:cubicBezTo>
                    <a:pt x="95" y="52"/>
                    <a:pt x="95" y="53"/>
                    <a:pt x="95" y="53"/>
                  </a:cubicBezTo>
                  <a:cubicBezTo>
                    <a:pt x="83" y="68"/>
                    <a:pt x="83" y="68"/>
                    <a:pt x="83" y="68"/>
                  </a:cubicBezTo>
                  <a:cubicBezTo>
                    <a:pt x="82" y="67"/>
                    <a:pt x="82" y="66"/>
                    <a:pt x="81" y="65"/>
                  </a:cubicBezTo>
                  <a:close/>
                  <a:moveTo>
                    <a:pt x="87" y="74"/>
                  </a:moveTo>
                  <a:cubicBezTo>
                    <a:pt x="86" y="73"/>
                    <a:pt x="85" y="72"/>
                    <a:pt x="85" y="71"/>
                  </a:cubicBezTo>
                  <a:cubicBezTo>
                    <a:pt x="85" y="71"/>
                    <a:pt x="85" y="71"/>
                    <a:pt x="85" y="71"/>
                  </a:cubicBezTo>
                  <a:cubicBezTo>
                    <a:pt x="97" y="55"/>
                    <a:pt x="97" y="55"/>
                    <a:pt x="97" y="55"/>
                  </a:cubicBezTo>
                  <a:cubicBezTo>
                    <a:pt x="97" y="55"/>
                    <a:pt x="97" y="55"/>
                    <a:pt x="98" y="55"/>
                  </a:cubicBezTo>
                  <a:cubicBezTo>
                    <a:pt x="98" y="56"/>
                    <a:pt x="99" y="57"/>
                    <a:pt x="100" y="58"/>
                  </a:cubicBezTo>
                  <a:cubicBezTo>
                    <a:pt x="100" y="58"/>
                    <a:pt x="99" y="58"/>
                    <a:pt x="99" y="59"/>
                  </a:cubicBezTo>
                  <a:cubicBezTo>
                    <a:pt x="87" y="74"/>
                    <a:pt x="87" y="74"/>
                    <a:pt x="87" y="74"/>
                  </a:cubicBezTo>
                  <a:cubicBezTo>
                    <a:pt x="87" y="74"/>
                    <a:pt x="87" y="74"/>
                    <a:pt x="87" y="74"/>
                  </a:cubicBezTo>
                  <a:close/>
                  <a:moveTo>
                    <a:pt x="92" y="80"/>
                  </a:moveTo>
                  <a:cubicBezTo>
                    <a:pt x="91" y="79"/>
                    <a:pt x="90" y="78"/>
                    <a:pt x="89" y="77"/>
                  </a:cubicBezTo>
                  <a:cubicBezTo>
                    <a:pt x="89" y="77"/>
                    <a:pt x="90" y="77"/>
                    <a:pt x="90" y="76"/>
                  </a:cubicBezTo>
                  <a:cubicBezTo>
                    <a:pt x="102" y="61"/>
                    <a:pt x="102" y="61"/>
                    <a:pt x="102" y="61"/>
                  </a:cubicBezTo>
                  <a:cubicBezTo>
                    <a:pt x="102" y="61"/>
                    <a:pt x="102" y="60"/>
                    <a:pt x="102" y="60"/>
                  </a:cubicBezTo>
                  <a:cubicBezTo>
                    <a:pt x="103" y="61"/>
                    <a:pt x="104" y="63"/>
                    <a:pt x="105" y="64"/>
                  </a:cubicBezTo>
                  <a:cubicBezTo>
                    <a:pt x="105" y="64"/>
                    <a:pt x="104" y="64"/>
                    <a:pt x="104" y="64"/>
                  </a:cubicBezTo>
                  <a:cubicBezTo>
                    <a:pt x="92" y="80"/>
                    <a:pt x="92" y="80"/>
                    <a:pt x="92" y="80"/>
                  </a:cubicBezTo>
                  <a:cubicBezTo>
                    <a:pt x="92" y="80"/>
                    <a:pt x="92" y="80"/>
                    <a:pt x="92" y="80"/>
                  </a:cubicBezTo>
                  <a:close/>
                  <a:moveTo>
                    <a:pt x="98" y="86"/>
                  </a:moveTo>
                  <a:cubicBezTo>
                    <a:pt x="96" y="85"/>
                    <a:pt x="95" y="84"/>
                    <a:pt x="94" y="83"/>
                  </a:cubicBezTo>
                  <a:cubicBezTo>
                    <a:pt x="94" y="82"/>
                    <a:pt x="95" y="82"/>
                    <a:pt x="95" y="82"/>
                  </a:cubicBezTo>
                  <a:cubicBezTo>
                    <a:pt x="107" y="66"/>
                    <a:pt x="107" y="66"/>
                    <a:pt x="107" y="66"/>
                  </a:cubicBezTo>
                  <a:cubicBezTo>
                    <a:pt x="107" y="66"/>
                    <a:pt x="107" y="66"/>
                    <a:pt x="107" y="66"/>
                  </a:cubicBezTo>
                  <a:cubicBezTo>
                    <a:pt x="108" y="67"/>
                    <a:pt x="109" y="68"/>
                    <a:pt x="111" y="69"/>
                  </a:cubicBezTo>
                  <a:cubicBezTo>
                    <a:pt x="110" y="69"/>
                    <a:pt x="110" y="69"/>
                    <a:pt x="110" y="70"/>
                  </a:cubicBezTo>
                  <a:cubicBezTo>
                    <a:pt x="98" y="85"/>
                    <a:pt x="98" y="85"/>
                    <a:pt x="98" y="85"/>
                  </a:cubicBezTo>
                  <a:cubicBezTo>
                    <a:pt x="98" y="86"/>
                    <a:pt x="98" y="86"/>
                    <a:pt x="98" y="86"/>
                  </a:cubicBezTo>
                  <a:close/>
                  <a:moveTo>
                    <a:pt x="116" y="75"/>
                  </a:moveTo>
                  <a:cubicBezTo>
                    <a:pt x="104" y="90"/>
                    <a:pt x="104" y="90"/>
                    <a:pt x="104" y="90"/>
                  </a:cubicBezTo>
                  <a:cubicBezTo>
                    <a:pt x="104" y="91"/>
                    <a:pt x="104" y="92"/>
                    <a:pt x="104" y="92"/>
                  </a:cubicBezTo>
                  <a:cubicBezTo>
                    <a:pt x="103" y="91"/>
                    <a:pt x="101" y="89"/>
                    <a:pt x="99" y="88"/>
                  </a:cubicBezTo>
                  <a:cubicBezTo>
                    <a:pt x="100" y="88"/>
                    <a:pt x="100" y="88"/>
                    <a:pt x="101" y="87"/>
                  </a:cubicBezTo>
                  <a:cubicBezTo>
                    <a:pt x="113" y="72"/>
                    <a:pt x="113" y="72"/>
                    <a:pt x="113" y="72"/>
                  </a:cubicBezTo>
                  <a:cubicBezTo>
                    <a:pt x="113" y="72"/>
                    <a:pt x="113" y="71"/>
                    <a:pt x="113" y="71"/>
                  </a:cubicBezTo>
                  <a:cubicBezTo>
                    <a:pt x="114" y="72"/>
                    <a:pt x="115" y="73"/>
                    <a:pt x="117" y="75"/>
                  </a:cubicBezTo>
                  <a:cubicBezTo>
                    <a:pt x="116" y="75"/>
                    <a:pt x="116" y="75"/>
                    <a:pt x="116" y="75"/>
                  </a:cubicBezTo>
                  <a:close/>
                  <a:moveTo>
                    <a:pt x="144" y="88"/>
                  </a:moveTo>
                  <a:cubicBezTo>
                    <a:pt x="118" y="76"/>
                    <a:pt x="93" y="49"/>
                    <a:pt x="89" y="29"/>
                  </a:cubicBezTo>
                  <a:cubicBezTo>
                    <a:pt x="85" y="8"/>
                    <a:pt x="103" y="2"/>
                    <a:pt x="129" y="14"/>
                  </a:cubicBezTo>
                  <a:cubicBezTo>
                    <a:pt x="155" y="26"/>
                    <a:pt x="180" y="53"/>
                    <a:pt x="184" y="74"/>
                  </a:cubicBezTo>
                  <a:cubicBezTo>
                    <a:pt x="188" y="94"/>
                    <a:pt x="171" y="101"/>
                    <a:pt x="144" y="88"/>
                  </a:cubicBezTo>
                  <a:close/>
                  <a:moveTo>
                    <a:pt x="129" y="16"/>
                  </a:moveTo>
                  <a:cubicBezTo>
                    <a:pt x="104" y="4"/>
                    <a:pt x="87" y="11"/>
                    <a:pt x="91" y="30"/>
                  </a:cubicBezTo>
                  <a:cubicBezTo>
                    <a:pt x="95" y="49"/>
                    <a:pt x="119" y="75"/>
                    <a:pt x="144" y="86"/>
                  </a:cubicBezTo>
                  <a:cubicBezTo>
                    <a:pt x="169" y="98"/>
                    <a:pt x="186" y="92"/>
                    <a:pt x="182" y="72"/>
                  </a:cubicBezTo>
                  <a:cubicBezTo>
                    <a:pt x="178" y="53"/>
                    <a:pt x="154" y="28"/>
                    <a:pt x="129" y="16"/>
                  </a:cubicBezTo>
                  <a:close/>
                  <a:moveTo>
                    <a:pt x="119" y="60"/>
                  </a:moveTo>
                  <a:cubicBezTo>
                    <a:pt x="119" y="59"/>
                    <a:pt x="119" y="59"/>
                    <a:pt x="119" y="59"/>
                  </a:cubicBezTo>
                  <a:cubicBezTo>
                    <a:pt x="120" y="60"/>
                    <a:pt x="120" y="60"/>
                    <a:pt x="120" y="60"/>
                  </a:cubicBezTo>
                  <a:cubicBezTo>
                    <a:pt x="123" y="61"/>
                    <a:pt x="124" y="61"/>
                    <a:pt x="125" y="61"/>
                  </a:cubicBezTo>
                  <a:cubicBezTo>
                    <a:pt x="126" y="61"/>
                    <a:pt x="127" y="61"/>
                    <a:pt x="127" y="60"/>
                  </a:cubicBezTo>
                  <a:cubicBezTo>
                    <a:pt x="127" y="60"/>
                    <a:pt x="127" y="58"/>
                    <a:pt x="126" y="56"/>
                  </a:cubicBezTo>
                  <a:cubicBezTo>
                    <a:pt x="122" y="34"/>
                    <a:pt x="122" y="34"/>
                    <a:pt x="122" y="34"/>
                  </a:cubicBezTo>
                  <a:cubicBezTo>
                    <a:pt x="121" y="32"/>
                    <a:pt x="121" y="31"/>
                    <a:pt x="121" y="31"/>
                  </a:cubicBezTo>
                  <a:cubicBezTo>
                    <a:pt x="120" y="30"/>
                    <a:pt x="120" y="29"/>
                    <a:pt x="119" y="29"/>
                  </a:cubicBezTo>
                  <a:cubicBezTo>
                    <a:pt x="119" y="28"/>
                    <a:pt x="118" y="28"/>
                    <a:pt x="117" y="27"/>
                  </a:cubicBezTo>
                  <a:cubicBezTo>
                    <a:pt x="116" y="27"/>
                    <a:pt x="114" y="26"/>
                    <a:pt x="112" y="26"/>
                  </a:cubicBezTo>
                  <a:cubicBezTo>
                    <a:pt x="111" y="25"/>
                    <a:pt x="111" y="25"/>
                    <a:pt x="111" y="25"/>
                  </a:cubicBezTo>
                  <a:cubicBezTo>
                    <a:pt x="129" y="27"/>
                    <a:pt x="129" y="27"/>
                    <a:pt x="129" y="27"/>
                  </a:cubicBezTo>
                  <a:cubicBezTo>
                    <a:pt x="131" y="27"/>
                    <a:pt x="131" y="27"/>
                    <a:pt x="131" y="27"/>
                  </a:cubicBezTo>
                  <a:cubicBezTo>
                    <a:pt x="138" y="61"/>
                    <a:pt x="138" y="61"/>
                    <a:pt x="138" y="61"/>
                  </a:cubicBezTo>
                  <a:cubicBezTo>
                    <a:pt x="138" y="64"/>
                    <a:pt x="139" y="65"/>
                    <a:pt x="139" y="66"/>
                  </a:cubicBezTo>
                  <a:cubicBezTo>
                    <a:pt x="139" y="67"/>
                    <a:pt x="140" y="68"/>
                    <a:pt x="141" y="69"/>
                  </a:cubicBezTo>
                  <a:cubicBezTo>
                    <a:pt x="142" y="70"/>
                    <a:pt x="144" y="70"/>
                    <a:pt x="146" y="71"/>
                  </a:cubicBezTo>
                  <a:cubicBezTo>
                    <a:pt x="147" y="72"/>
                    <a:pt x="147" y="72"/>
                    <a:pt x="147" y="72"/>
                  </a:cubicBezTo>
                  <a:cubicBezTo>
                    <a:pt x="147" y="73"/>
                    <a:pt x="147" y="73"/>
                    <a:pt x="147" y="73"/>
                  </a:cubicBezTo>
                  <a:lnTo>
                    <a:pt x="119" y="60"/>
                  </a:lnTo>
                  <a:close/>
                  <a:moveTo>
                    <a:pt x="118" y="118"/>
                  </a:moveTo>
                  <a:cubicBezTo>
                    <a:pt x="118" y="119"/>
                    <a:pt x="118" y="120"/>
                    <a:pt x="119" y="120"/>
                  </a:cubicBezTo>
                  <a:cubicBezTo>
                    <a:pt x="120" y="120"/>
                    <a:pt x="121" y="119"/>
                    <a:pt x="121" y="118"/>
                  </a:cubicBezTo>
                  <a:cubicBezTo>
                    <a:pt x="121" y="104"/>
                    <a:pt x="121" y="104"/>
                    <a:pt x="121" y="104"/>
                  </a:cubicBezTo>
                  <a:cubicBezTo>
                    <a:pt x="120" y="103"/>
                    <a:pt x="119" y="103"/>
                    <a:pt x="118" y="102"/>
                  </a:cubicBezTo>
                  <a:lnTo>
                    <a:pt x="118" y="118"/>
                  </a:lnTo>
                  <a:close/>
                  <a:moveTo>
                    <a:pt x="122" y="114"/>
                  </a:moveTo>
                  <a:cubicBezTo>
                    <a:pt x="122" y="115"/>
                    <a:pt x="122" y="116"/>
                    <a:pt x="123" y="116"/>
                  </a:cubicBezTo>
                  <a:cubicBezTo>
                    <a:pt x="124" y="116"/>
                    <a:pt x="125" y="115"/>
                    <a:pt x="125" y="114"/>
                  </a:cubicBezTo>
                  <a:cubicBezTo>
                    <a:pt x="125" y="111"/>
                    <a:pt x="125" y="111"/>
                    <a:pt x="125" y="111"/>
                  </a:cubicBezTo>
                  <a:cubicBezTo>
                    <a:pt x="125" y="112"/>
                    <a:pt x="126" y="112"/>
                    <a:pt x="127" y="112"/>
                  </a:cubicBezTo>
                  <a:cubicBezTo>
                    <a:pt x="128" y="112"/>
                    <a:pt x="128" y="111"/>
                    <a:pt x="128" y="110"/>
                  </a:cubicBezTo>
                  <a:cubicBezTo>
                    <a:pt x="128" y="108"/>
                    <a:pt x="128" y="108"/>
                    <a:pt x="128" y="108"/>
                  </a:cubicBezTo>
                  <a:cubicBezTo>
                    <a:pt x="126" y="107"/>
                    <a:pt x="124" y="106"/>
                    <a:pt x="122" y="104"/>
                  </a:cubicBezTo>
                  <a:lnTo>
                    <a:pt x="122" y="11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p>
              <a:endParaRPr lang="zh-CN" altLang="zh-CN"/>
            </a:p>
          </p:txBody>
        </p:sp>
      </p:grpSp>
      <p:sp>
        <p:nvSpPr>
          <p:cNvPr id="8" name="文本框 7"/>
          <p:cNvSpPr txBox="1"/>
          <p:nvPr/>
        </p:nvSpPr>
        <p:spPr>
          <a:xfrm>
            <a:off x="7697252" y="1947217"/>
            <a:ext cx="3930157" cy="369332"/>
          </a:xfrm>
          <a:prstGeom prst="rect">
            <a:avLst/>
          </a:prstGeom>
          <a:noFill/>
        </p:spPr>
        <p:txBody>
          <a:bodyPr wrap="square" rtlCol="0">
            <a:spAutoFit/>
          </a:bodyPr>
          <a:p>
            <a:r>
              <a:rPr lang="zh-CN" altLang="en-US" dirty="0" smtClean="0">
                <a:latin typeface="微软雅黑" panose="020B0503020204020204" pitchFamily="34" charset="-122"/>
                <a:ea typeface="微软雅黑" panose="020B0503020204020204" pitchFamily="34" charset="-122"/>
              </a:rPr>
              <a:t>异常数据的统计分析，以及上报</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7-3</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、结算系统</a:t>
            </a:r>
            <a:endParaRPr kumimoji="1" lang="zh-CN" altLang="en-US" sz="2800" b="1" dirty="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773206" y="934908"/>
            <a:ext cx="10645588" cy="452432"/>
          </a:xfrm>
          <a:prstGeom prst="rect">
            <a:avLst/>
          </a:prstGeom>
        </p:spPr>
        <p:txBody>
          <a:bodyPr wrap="square">
            <a:spAutoFit/>
          </a:bodyPr>
          <a:lstStyle/>
          <a:p>
            <a:pPr marL="285750" lvl="0" indent="-285750">
              <a:lnSpc>
                <a:spcPct val="130000"/>
              </a:lnSpc>
              <a:spcBef>
                <a:spcPts val="600"/>
              </a:spcBef>
              <a:spcAft>
                <a:spcPts val="600"/>
              </a:spcAft>
              <a:buFont typeface="Wingdings" panose="05000000000000000000" pitchFamily="2" charset="2"/>
              <a:buChar char="q"/>
            </a:pPr>
            <a:r>
              <a:rPr lang="zh-CN" altLang="en-US" b="1" dirty="0" smtClean="0">
                <a:latin typeface="微软雅黑" panose="020B0503020204020204" pitchFamily="34" charset="-122"/>
                <a:ea typeface="微软雅黑" panose="020B0503020204020204" pitchFamily="34" charset="-122"/>
              </a:rPr>
              <a:t>每日工作内容：</a:t>
            </a:r>
            <a:endParaRPr lang="en-US" altLang="zh-CN" b="1" dirty="0" smtClean="0">
              <a:latin typeface="微软雅黑" panose="020B0503020204020204" pitchFamily="34" charset="-122"/>
              <a:ea typeface="微软雅黑" panose="020B0503020204020204" pitchFamily="34" charset="-122"/>
            </a:endParaRPr>
          </a:p>
        </p:txBody>
      </p:sp>
      <p:grpSp>
        <p:nvGrpSpPr>
          <p:cNvPr id="14" name="Group 13"/>
          <p:cNvGrpSpPr/>
          <p:nvPr/>
        </p:nvGrpSpPr>
        <p:grpSpPr bwMode="auto">
          <a:xfrm rot="7171259">
            <a:off x="4370974" y="2645381"/>
            <a:ext cx="646113" cy="782637"/>
            <a:chOff x="1693" y="909"/>
            <a:chExt cx="267" cy="324"/>
          </a:xfrm>
        </p:grpSpPr>
        <p:sp>
          <p:nvSpPr>
            <p:cNvPr id="15" name="Freeform 14"/>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chemeClr val="bg2">
                    <a:gamma/>
                    <a:tint val="47451"/>
                    <a:invGamma/>
                  </a:schemeClr>
                </a:gs>
                <a:gs pos="100000">
                  <a:schemeClr val="bg2"/>
                </a:gs>
              </a:gsLst>
              <a:lin ang="5400000" scaled="1"/>
            </a:gradFill>
            <a:ln w="9525">
              <a:noFill/>
              <a:round/>
            </a:ln>
          </p:spPr>
          <p:txBody>
            <a:bodyPr/>
            <a:lstStyle/>
            <a:p>
              <a:endParaRPr lang="zh-CN" altLang="zh-CN"/>
            </a:p>
          </p:txBody>
        </p:sp>
        <p:sp>
          <p:nvSpPr>
            <p:cNvPr id="16" name="Freeform 15"/>
            <p:cNvSpPr>
              <a:spLocks noEditPoints="1"/>
            </p:cNvSpPr>
            <p:nvPr/>
          </p:nvSpPr>
          <p:spPr bwMode="auto">
            <a:xfrm>
              <a:off x="1705"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chemeClr val="bg2">
                    <a:gamma/>
                    <a:tint val="34902"/>
                    <a:invGamma/>
                  </a:schemeClr>
                </a:gs>
                <a:gs pos="100000">
                  <a:schemeClr val="bg2"/>
                </a:gs>
              </a:gsLst>
              <a:lin ang="5400000" scaled="1"/>
            </a:gradFill>
            <a:ln w="9525">
              <a:noFill/>
              <a:round/>
            </a:ln>
          </p:spPr>
          <p:txBody>
            <a:bodyPr/>
            <a:lstStyle/>
            <a:p>
              <a:endParaRPr lang="zh-CN" altLang="zh-CN"/>
            </a:p>
          </p:txBody>
        </p:sp>
      </p:grpSp>
      <p:grpSp>
        <p:nvGrpSpPr>
          <p:cNvPr id="23" name="Group 22"/>
          <p:cNvGrpSpPr/>
          <p:nvPr/>
        </p:nvGrpSpPr>
        <p:grpSpPr bwMode="auto">
          <a:xfrm>
            <a:off x="4590049" y="2759681"/>
            <a:ext cx="2016125" cy="1658937"/>
            <a:chOff x="3339" y="2772"/>
            <a:chExt cx="834" cy="686"/>
          </a:xfrm>
        </p:grpSpPr>
        <p:sp>
          <p:nvSpPr>
            <p:cNvPr id="24" name="Freeform 23"/>
            <p:cNvSpPr/>
            <p:nvPr/>
          </p:nvSpPr>
          <p:spPr bwMode="auto">
            <a:xfrm>
              <a:off x="3339" y="2772"/>
              <a:ext cx="834" cy="686"/>
            </a:xfrm>
            <a:custGeom>
              <a:avLst/>
              <a:gdLst/>
              <a:ahLst/>
              <a:cxnLst>
                <a:cxn ang="0">
                  <a:pos x="168" y="415"/>
                </a:cxn>
                <a:cxn ang="0">
                  <a:pos x="99" y="379"/>
                </a:cxn>
                <a:cxn ang="0">
                  <a:pos x="14" y="244"/>
                </a:cxn>
                <a:cxn ang="0">
                  <a:pos x="14" y="171"/>
                </a:cxn>
                <a:cxn ang="0">
                  <a:pos x="99" y="36"/>
                </a:cxn>
                <a:cxn ang="0">
                  <a:pos x="168" y="0"/>
                </a:cxn>
                <a:cxn ang="0">
                  <a:pos x="338" y="0"/>
                </a:cxn>
                <a:cxn ang="0">
                  <a:pos x="407" y="36"/>
                </a:cxn>
                <a:cxn ang="0">
                  <a:pos x="492" y="171"/>
                </a:cxn>
                <a:cxn ang="0">
                  <a:pos x="492" y="244"/>
                </a:cxn>
                <a:cxn ang="0">
                  <a:pos x="407" y="379"/>
                </a:cxn>
                <a:cxn ang="0">
                  <a:pos x="338" y="415"/>
                </a:cxn>
                <a:cxn ang="0">
                  <a:pos x="168" y="415"/>
                </a:cxn>
              </a:cxnLst>
              <a:rect l="0" t="0" r="r" b="b"/>
              <a:pathLst>
                <a:path w="506" h="415">
                  <a:moveTo>
                    <a:pt x="168" y="415"/>
                  </a:moveTo>
                  <a:cubicBezTo>
                    <a:pt x="140" y="415"/>
                    <a:pt x="113" y="401"/>
                    <a:pt x="99" y="379"/>
                  </a:cubicBezTo>
                  <a:cubicBezTo>
                    <a:pt x="14" y="244"/>
                    <a:pt x="14" y="244"/>
                    <a:pt x="14" y="244"/>
                  </a:cubicBezTo>
                  <a:cubicBezTo>
                    <a:pt x="0" y="222"/>
                    <a:pt x="0" y="194"/>
                    <a:pt x="14" y="171"/>
                  </a:cubicBezTo>
                  <a:cubicBezTo>
                    <a:pt x="99" y="36"/>
                    <a:pt x="99" y="36"/>
                    <a:pt x="99" y="36"/>
                  </a:cubicBezTo>
                  <a:cubicBezTo>
                    <a:pt x="113" y="14"/>
                    <a:pt x="140" y="0"/>
                    <a:pt x="168" y="0"/>
                  </a:cubicBezTo>
                  <a:cubicBezTo>
                    <a:pt x="338" y="0"/>
                    <a:pt x="338" y="0"/>
                    <a:pt x="338" y="0"/>
                  </a:cubicBezTo>
                  <a:cubicBezTo>
                    <a:pt x="366" y="0"/>
                    <a:pt x="393" y="14"/>
                    <a:pt x="407" y="36"/>
                  </a:cubicBezTo>
                  <a:cubicBezTo>
                    <a:pt x="492" y="171"/>
                    <a:pt x="492" y="171"/>
                    <a:pt x="492" y="171"/>
                  </a:cubicBezTo>
                  <a:cubicBezTo>
                    <a:pt x="506" y="194"/>
                    <a:pt x="506" y="222"/>
                    <a:pt x="492" y="244"/>
                  </a:cubicBezTo>
                  <a:cubicBezTo>
                    <a:pt x="407" y="379"/>
                    <a:pt x="407" y="379"/>
                    <a:pt x="407" y="379"/>
                  </a:cubicBezTo>
                  <a:cubicBezTo>
                    <a:pt x="393" y="401"/>
                    <a:pt x="366" y="415"/>
                    <a:pt x="338" y="415"/>
                  </a:cubicBezTo>
                  <a:cubicBezTo>
                    <a:pt x="168" y="415"/>
                    <a:pt x="168" y="415"/>
                    <a:pt x="168" y="415"/>
                  </a:cubicBezTo>
                </a:path>
              </a:pathLst>
            </a:custGeom>
            <a:gradFill rotWithShape="1">
              <a:gsLst>
                <a:gs pos="0">
                  <a:schemeClr val="accent2">
                    <a:gamma/>
                    <a:tint val="60392"/>
                    <a:invGamma/>
                  </a:schemeClr>
                </a:gs>
                <a:gs pos="100000">
                  <a:schemeClr val="accent2"/>
                </a:gs>
              </a:gsLst>
              <a:lin ang="5400000" scaled="1"/>
            </a:gradFill>
            <a:ln w="9525">
              <a:noFill/>
              <a:round/>
            </a:ln>
          </p:spPr>
          <p:txBody>
            <a:bodyPr/>
            <a:lstStyle/>
            <a:p>
              <a:endParaRPr lang="zh-CN" altLang="zh-CN"/>
            </a:p>
          </p:txBody>
        </p:sp>
        <p:sp>
          <p:nvSpPr>
            <p:cNvPr id="25" name="Freeform 24"/>
            <p:cNvSpPr/>
            <p:nvPr/>
          </p:nvSpPr>
          <p:spPr bwMode="auto">
            <a:xfrm>
              <a:off x="3370" y="2846"/>
              <a:ext cx="772" cy="584"/>
            </a:xfrm>
            <a:custGeom>
              <a:avLst/>
              <a:gdLst/>
              <a:ahLst/>
              <a:cxnLst>
                <a:cxn ang="0">
                  <a:pos x="372" y="0"/>
                </a:cxn>
                <a:cxn ang="0">
                  <a:pos x="438" y="104"/>
                </a:cxn>
                <a:cxn ang="0">
                  <a:pos x="234" y="135"/>
                </a:cxn>
                <a:cxn ang="0">
                  <a:pos x="234" y="135"/>
                </a:cxn>
                <a:cxn ang="0">
                  <a:pos x="234" y="135"/>
                </a:cxn>
                <a:cxn ang="0">
                  <a:pos x="30" y="104"/>
                </a:cxn>
                <a:cxn ang="0">
                  <a:pos x="30" y="104"/>
                </a:cxn>
                <a:cxn ang="0">
                  <a:pos x="96" y="0"/>
                </a:cxn>
                <a:cxn ang="0">
                  <a:pos x="11" y="135"/>
                </a:cxn>
                <a:cxn ang="0">
                  <a:pos x="11" y="191"/>
                </a:cxn>
                <a:cxn ang="0">
                  <a:pos x="96" y="325"/>
                </a:cxn>
                <a:cxn ang="0">
                  <a:pos x="149" y="353"/>
                </a:cxn>
                <a:cxn ang="0">
                  <a:pos x="319" y="353"/>
                </a:cxn>
                <a:cxn ang="0">
                  <a:pos x="372" y="325"/>
                </a:cxn>
                <a:cxn ang="0">
                  <a:pos x="457" y="191"/>
                </a:cxn>
                <a:cxn ang="0">
                  <a:pos x="457" y="135"/>
                </a:cxn>
                <a:cxn ang="0">
                  <a:pos x="372" y="0"/>
                </a:cxn>
              </a:cxnLst>
              <a:rect l="0" t="0" r="r" b="b"/>
              <a:pathLst>
                <a:path w="468" h="353">
                  <a:moveTo>
                    <a:pt x="372" y="0"/>
                  </a:moveTo>
                  <a:cubicBezTo>
                    <a:pt x="438" y="104"/>
                    <a:pt x="438" y="104"/>
                    <a:pt x="438" y="104"/>
                  </a:cubicBezTo>
                  <a:cubicBezTo>
                    <a:pt x="379" y="123"/>
                    <a:pt x="309" y="135"/>
                    <a:pt x="234" y="135"/>
                  </a:cubicBezTo>
                  <a:cubicBezTo>
                    <a:pt x="234" y="135"/>
                    <a:pt x="234" y="135"/>
                    <a:pt x="234" y="135"/>
                  </a:cubicBezTo>
                  <a:cubicBezTo>
                    <a:pt x="234" y="135"/>
                    <a:pt x="234" y="135"/>
                    <a:pt x="234" y="135"/>
                  </a:cubicBezTo>
                  <a:cubicBezTo>
                    <a:pt x="159" y="135"/>
                    <a:pt x="89" y="123"/>
                    <a:pt x="30" y="104"/>
                  </a:cubicBezTo>
                  <a:cubicBezTo>
                    <a:pt x="30" y="104"/>
                    <a:pt x="30" y="104"/>
                    <a:pt x="30" y="104"/>
                  </a:cubicBezTo>
                  <a:cubicBezTo>
                    <a:pt x="96" y="0"/>
                    <a:pt x="96" y="0"/>
                    <a:pt x="96" y="0"/>
                  </a:cubicBezTo>
                  <a:cubicBezTo>
                    <a:pt x="11" y="135"/>
                    <a:pt x="11" y="135"/>
                    <a:pt x="11" y="135"/>
                  </a:cubicBezTo>
                  <a:cubicBezTo>
                    <a:pt x="0" y="152"/>
                    <a:pt x="0" y="173"/>
                    <a:pt x="11" y="191"/>
                  </a:cubicBezTo>
                  <a:cubicBezTo>
                    <a:pt x="96" y="325"/>
                    <a:pt x="96" y="325"/>
                    <a:pt x="96" y="325"/>
                  </a:cubicBezTo>
                  <a:cubicBezTo>
                    <a:pt x="107" y="343"/>
                    <a:pt x="127" y="353"/>
                    <a:pt x="149" y="353"/>
                  </a:cubicBezTo>
                  <a:cubicBezTo>
                    <a:pt x="319" y="353"/>
                    <a:pt x="319" y="353"/>
                    <a:pt x="319" y="353"/>
                  </a:cubicBezTo>
                  <a:cubicBezTo>
                    <a:pt x="341" y="353"/>
                    <a:pt x="361" y="343"/>
                    <a:pt x="372" y="325"/>
                  </a:cubicBezTo>
                  <a:cubicBezTo>
                    <a:pt x="457" y="191"/>
                    <a:pt x="457" y="191"/>
                    <a:pt x="457" y="191"/>
                  </a:cubicBezTo>
                  <a:cubicBezTo>
                    <a:pt x="468" y="173"/>
                    <a:pt x="468" y="152"/>
                    <a:pt x="457" y="135"/>
                  </a:cubicBezTo>
                  <a:cubicBezTo>
                    <a:pt x="372" y="0"/>
                    <a:pt x="372" y="0"/>
                    <a:pt x="372" y="0"/>
                  </a:cubicBezTo>
                </a:path>
              </a:pathLst>
            </a:custGeom>
            <a:gradFill rotWithShape="1">
              <a:gsLst>
                <a:gs pos="0">
                  <a:schemeClr val="accent2"/>
                </a:gs>
                <a:gs pos="100000">
                  <a:schemeClr val="accent2">
                    <a:gamma/>
                    <a:tint val="60392"/>
                    <a:invGamma/>
                  </a:schemeClr>
                </a:gs>
              </a:gsLst>
              <a:lin ang="5400000" scaled="1"/>
            </a:gradFill>
            <a:ln w="9525">
              <a:noFill/>
              <a:round/>
            </a:ln>
          </p:spPr>
          <p:txBody>
            <a:bodyPr/>
            <a:lstStyle/>
            <a:p>
              <a:endParaRPr lang="zh-CN" altLang="zh-CN"/>
            </a:p>
          </p:txBody>
        </p:sp>
      </p:grpSp>
      <p:sp>
        <p:nvSpPr>
          <p:cNvPr id="26" name="Text Box 25"/>
          <p:cNvSpPr txBox="1">
            <a:spLocks noChangeArrowheads="1"/>
          </p:cNvSpPr>
          <p:nvPr/>
        </p:nvSpPr>
        <p:spPr bwMode="auto">
          <a:xfrm>
            <a:off x="4677362" y="3254981"/>
            <a:ext cx="1857375"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eaLnBrk="1" hangingPunct="1"/>
            <a:r>
              <a:rPr lang="zh-CN" altLang="en-US" sz="3200" b="1" dirty="0" smtClean="0">
                <a:solidFill>
                  <a:srgbClr val="FF0000"/>
                </a:solidFill>
                <a:ea typeface="宋体" panose="02010600030101010101" pitchFamily="2" charset="-122"/>
              </a:rPr>
              <a:t>日常检查内容</a:t>
            </a:r>
            <a:endParaRPr lang="en-US" altLang="zh-CN" sz="3200" b="1" dirty="0">
              <a:solidFill>
                <a:srgbClr val="FF0000"/>
              </a:solidFill>
              <a:ea typeface="宋体" panose="02010600030101010101" pitchFamily="2" charset="-122"/>
            </a:endParaRPr>
          </a:p>
        </p:txBody>
      </p:sp>
      <p:grpSp>
        <p:nvGrpSpPr>
          <p:cNvPr id="55" name="Group 55"/>
          <p:cNvGrpSpPr/>
          <p:nvPr/>
        </p:nvGrpSpPr>
        <p:grpSpPr bwMode="auto">
          <a:xfrm>
            <a:off x="3415299" y="2145318"/>
            <a:ext cx="877888" cy="877888"/>
            <a:chOff x="3984" y="1344"/>
            <a:chExt cx="553" cy="553"/>
          </a:xfrm>
        </p:grpSpPr>
        <p:grpSp>
          <p:nvGrpSpPr>
            <p:cNvPr id="56" name="Group 56"/>
            <p:cNvGrpSpPr/>
            <p:nvPr/>
          </p:nvGrpSpPr>
          <p:grpSpPr bwMode="auto">
            <a:xfrm>
              <a:off x="3984" y="1344"/>
              <a:ext cx="553" cy="553"/>
              <a:chOff x="1994" y="1356"/>
              <a:chExt cx="1740" cy="1741"/>
            </a:xfrm>
          </p:grpSpPr>
          <p:sp>
            <p:nvSpPr>
              <p:cNvPr id="58" name="Oval 57"/>
              <p:cNvSpPr>
                <a:spLocks noChangeArrowheads="1"/>
              </p:cNvSpPr>
              <p:nvPr/>
            </p:nvSpPr>
            <p:spPr bwMode="auto">
              <a:xfrm>
                <a:off x="1994" y="1356"/>
                <a:ext cx="1740" cy="1741"/>
              </a:xfrm>
              <a:prstGeom prst="ellipse">
                <a:avLst/>
              </a:prstGeom>
              <a:gradFill rotWithShape="1">
                <a:gsLst>
                  <a:gs pos="0">
                    <a:schemeClr val="bg2">
                      <a:gamma/>
                      <a:tint val="31765"/>
                      <a:invGamma/>
                    </a:schemeClr>
                  </a:gs>
                  <a:gs pos="100000">
                    <a:schemeClr val="bg2"/>
                  </a:gs>
                </a:gsLst>
                <a:lin ang="5400000" scaled="1"/>
              </a:gradFill>
              <a:ln w="9525">
                <a:noFill/>
                <a:round/>
              </a:ln>
            </p:spPr>
            <p:txBody>
              <a:bodyPr/>
              <a:lstStyle/>
              <a:p>
                <a:endParaRPr lang="zh-CN" altLang="zh-CN"/>
              </a:p>
            </p:txBody>
          </p:sp>
          <p:sp>
            <p:nvSpPr>
              <p:cNvPr id="59" name="Oval 58"/>
              <p:cNvSpPr>
                <a:spLocks noChangeArrowheads="1"/>
              </p:cNvSpPr>
              <p:nvPr/>
            </p:nvSpPr>
            <p:spPr bwMode="auto">
              <a:xfrm>
                <a:off x="2176" y="1539"/>
                <a:ext cx="1375" cy="1379"/>
              </a:xfrm>
              <a:prstGeom prst="ellipse">
                <a:avLst/>
              </a:prstGeom>
              <a:gradFill rotWithShape="1">
                <a:gsLst>
                  <a:gs pos="0">
                    <a:schemeClr val="bg2"/>
                  </a:gs>
                  <a:gs pos="100000">
                    <a:schemeClr val="bg2">
                      <a:gamma/>
                      <a:tint val="31765"/>
                      <a:invGamma/>
                    </a:schemeClr>
                  </a:gs>
                </a:gsLst>
                <a:lin ang="5400000" scaled="1"/>
              </a:gradFill>
              <a:ln w="9525">
                <a:noFill/>
                <a:round/>
              </a:ln>
            </p:spPr>
            <p:txBody>
              <a:bodyPr/>
              <a:lstStyle/>
              <a:p>
                <a:endParaRPr lang="zh-CN" altLang="zh-CN"/>
              </a:p>
            </p:txBody>
          </p:sp>
          <p:sp>
            <p:nvSpPr>
              <p:cNvPr id="60" name="Oval 59"/>
              <p:cNvSpPr>
                <a:spLocks noChangeArrowheads="1"/>
              </p:cNvSpPr>
              <p:nvPr/>
            </p:nvSpPr>
            <p:spPr bwMode="auto">
              <a:xfrm>
                <a:off x="2243" y="1602"/>
                <a:ext cx="1249" cy="1250"/>
              </a:xfrm>
              <a:prstGeom prst="ellipse">
                <a:avLst/>
              </a:prstGeom>
              <a:gradFill rotWithShape="1">
                <a:gsLst>
                  <a:gs pos="0">
                    <a:schemeClr val="folHlink"/>
                  </a:gs>
                  <a:gs pos="100000">
                    <a:schemeClr val="folHlink">
                      <a:gamma/>
                      <a:shade val="46275"/>
                      <a:invGamma/>
                    </a:schemeClr>
                  </a:gs>
                </a:gsLst>
                <a:lin ang="5400000" scaled="1"/>
              </a:gradFill>
              <a:ln w="9525">
                <a:noFill/>
                <a:round/>
              </a:ln>
            </p:spPr>
            <p:txBody>
              <a:bodyPr/>
              <a:lstStyle/>
              <a:p>
                <a:endParaRPr lang="zh-CN" altLang="zh-CN"/>
              </a:p>
            </p:txBody>
          </p:sp>
          <p:sp>
            <p:nvSpPr>
              <p:cNvPr id="61" name="Freeform 60"/>
              <p:cNvSpPr/>
              <p:nvPr/>
            </p:nvSpPr>
            <p:spPr bwMode="auto">
              <a:xfrm>
                <a:off x="2022" y="1406"/>
                <a:ext cx="828"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chemeClr val="bg2">
                      <a:gamma/>
                      <a:tint val="12549"/>
                      <a:invGamma/>
                    </a:schemeClr>
                  </a:gs>
                  <a:gs pos="100000">
                    <a:schemeClr val="bg2"/>
                  </a:gs>
                </a:gsLst>
                <a:lin ang="5400000" scaled="1"/>
              </a:gradFill>
              <a:ln w="9525">
                <a:noFill/>
                <a:round/>
              </a:ln>
            </p:spPr>
            <p:txBody>
              <a:bodyPr/>
              <a:lstStyle/>
              <a:p>
                <a:endParaRPr lang="zh-CN" altLang="zh-CN"/>
              </a:p>
            </p:txBody>
          </p:sp>
        </p:grpSp>
        <p:sp>
          <p:nvSpPr>
            <p:cNvPr id="57" name="Freeform 61"/>
            <p:cNvSpPr>
              <a:spLocks noEditPoints="1"/>
            </p:cNvSpPr>
            <p:nvPr/>
          </p:nvSpPr>
          <p:spPr bwMode="auto">
            <a:xfrm>
              <a:off x="4158" y="1482"/>
              <a:ext cx="194" cy="264"/>
            </a:xfrm>
            <a:custGeom>
              <a:avLst/>
              <a:gdLst>
                <a:gd name="T0" fmla="*/ 34 w 115"/>
                <a:gd name="T1" fmla="*/ 68 h 156"/>
                <a:gd name="T2" fmla="*/ 68 w 115"/>
                <a:gd name="T3" fmla="*/ 34 h 156"/>
                <a:gd name="T4" fmla="*/ 34 w 115"/>
                <a:gd name="T5" fmla="*/ 0 h 156"/>
                <a:gd name="T6" fmla="*/ 0 w 115"/>
                <a:gd name="T7" fmla="*/ 34 h 156"/>
                <a:gd name="T8" fmla="*/ 34 w 115"/>
                <a:gd name="T9" fmla="*/ 68 h 156"/>
                <a:gd name="T10" fmla="*/ 34 w 115"/>
                <a:gd name="T11" fmla="*/ 17 h 156"/>
                <a:gd name="T12" fmla="*/ 52 w 115"/>
                <a:gd name="T13" fmla="*/ 34 h 156"/>
                <a:gd name="T14" fmla="*/ 34 w 115"/>
                <a:gd name="T15" fmla="*/ 52 h 156"/>
                <a:gd name="T16" fmla="*/ 17 w 115"/>
                <a:gd name="T17" fmla="*/ 34 h 156"/>
                <a:gd name="T18" fmla="*/ 34 w 115"/>
                <a:gd name="T19" fmla="*/ 17 h 156"/>
                <a:gd name="T20" fmla="*/ 82 w 115"/>
                <a:gd name="T21" fmla="*/ 87 h 156"/>
                <a:gd name="T22" fmla="*/ 48 w 115"/>
                <a:gd name="T23" fmla="*/ 121 h 156"/>
                <a:gd name="T24" fmla="*/ 82 w 115"/>
                <a:gd name="T25" fmla="*/ 155 h 156"/>
                <a:gd name="T26" fmla="*/ 115 w 115"/>
                <a:gd name="T27" fmla="*/ 121 h 156"/>
                <a:gd name="T28" fmla="*/ 82 w 115"/>
                <a:gd name="T29" fmla="*/ 87 h 156"/>
                <a:gd name="T30" fmla="*/ 82 w 115"/>
                <a:gd name="T31" fmla="*/ 139 h 156"/>
                <a:gd name="T32" fmla="*/ 64 w 115"/>
                <a:gd name="T33" fmla="*/ 121 h 156"/>
                <a:gd name="T34" fmla="*/ 82 w 115"/>
                <a:gd name="T35" fmla="*/ 104 h 156"/>
                <a:gd name="T36" fmla="*/ 99 w 115"/>
                <a:gd name="T37" fmla="*/ 121 h 156"/>
                <a:gd name="T38" fmla="*/ 82 w 115"/>
                <a:gd name="T39" fmla="*/ 139 h 156"/>
                <a:gd name="T40" fmla="*/ 111 w 115"/>
                <a:gd name="T41" fmla="*/ 2 h 156"/>
                <a:gd name="T42" fmla="*/ 100 w 115"/>
                <a:gd name="T43" fmla="*/ 4 h 156"/>
                <a:gd name="T44" fmla="*/ 3 w 115"/>
                <a:gd name="T45" fmla="*/ 143 h 156"/>
                <a:gd name="T46" fmla="*/ 5 w 115"/>
                <a:gd name="T47" fmla="*/ 153 h 156"/>
                <a:gd name="T48" fmla="*/ 16 w 115"/>
                <a:gd name="T49" fmla="*/ 151 h 156"/>
                <a:gd name="T50" fmla="*/ 112 w 115"/>
                <a:gd name="T51" fmla="*/ 12 h 156"/>
                <a:gd name="T52" fmla="*/ 111 w 115"/>
                <a:gd name="T53" fmla="*/ 2 h 1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5"/>
                <a:gd name="T82" fmla="*/ 0 h 156"/>
                <a:gd name="T83" fmla="*/ 115 w 115"/>
                <a:gd name="T84" fmla="*/ 156 h 1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5" h="156">
                  <a:moveTo>
                    <a:pt x="34" y="68"/>
                  </a:moveTo>
                  <a:cubicBezTo>
                    <a:pt x="53" y="68"/>
                    <a:pt x="68" y="53"/>
                    <a:pt x="68" y="34"/>
                  </a:cubicBezTo>
                  <a:cubicBezTo>
                    <a:pt x="68" y="16"/>
                    <a:pt x="53" y="0"/>
                    <a:pt x="34" y="0"/>
                  </a:cubicBezTo>
                  <a:cubicBezTo>
                    <a:pt x="16" y="0"/>
                    <a:pt x="0" y="16"/>
                    <a:pt x="0" y="34"/>
                  </a:cubicBezTo>
                  <a:cubicBezTo>
                    <a:pt x="0" y="53"/>
                    <a:pt x="16" y="68"/>
                    <a:pt x="34" y="68"/>
                  </a:cubicBezTo>
                  <a:close/>
                  <a:moveTo>
                    <a:pt x="34" y="17"/>
                  </a:moveTo>
                  <a:cubicBezTo>
                    <a:pt x="44" y="17"/>
                    <a:pt x="52" y="25"/>
                    <a:pt x="52" y="34"/>
                  </a:cubicBezTo>
                  <a:cubicBezTo>
                    <a:pt x="52" y="44"/>
                    <a:pt x="44" y="52"/>
                    <a:pt x="34" y="52"/>
                  </a:cubicBezTo>
                  <a:cubicBezTo>
                    <a:pt x="25" y="52"/>
                    <a:pt x="17" y="44"/>
                    <a:pt x="17" y="34"/>
                  </a:cubicBezTo>
                  <a:cubicBezTo>
                    <a:pt x="17" y="25"/>
                    <a:pt x="25" y="17"/>
                    <a:pt x="34" y="17"/>
                  </a:cubicBezTo>
                  <a:close/>
                  <a:moveTo>
                    <a:pt x="82" y="87"/>
                  </a:moveTo>
                  <a:cubicBezTo>
                    <a:pt x="63" y="87"/>
                    <a:pt x="48" y="103"/>
                    <a:pt x="48" y="121"/>
                  </a:cubicBezTo>
                  <a:cubicBezTo>
                    <a:pt x="48" y="140"/>
                    <a:pt x="63" y="155"/>
                    <a:pt x="82" y="155"/>
                  </a:cubicBezTo>
                  <a:cubicBezTo>
                    <a:pt x="100" y="155"/>
                    <a:pt x="115" y="140"/>
                    <a:pt x="115" y="121"/>
                  </a:cubicBezTo>
                  <a:cubicBezTo>
                    <a:pt x="115" y="103"/>
                    <a:pt x="100" y="87"/>
                    <a:pt x="82" y="87"/>
                  </a:cubicBezTo>
                  <a:close/>
                  <a:moveTo>
                    <a:pt x="82" y="139"/>
                  </a:moveTo>
                  <a:cubicBezTo>
                    <a:pt x="72" y="139"/>
                    <a:pt x="64" y="131"/>
                    <a:pt x="64" y="121"/>
                  </a:cubicBezTo>
                  <a:cubicBezTo>
                    <a:pt x="64" y="112"/>
                    <a:pt x="72" y="104"/>
                    <a:pt x="82" y="104"/>
                  </a:cubicBezTo>
                  <a:cubicBezTo>
                    <a:pt x="91" y="104"/>
                    <a:pt x="99" y="112"/>
                    <a:pt x="99" y="121"/>
                  </a:cubicBezTo>
                  <a:cubicBezTo>
                    <a:pt x="99" y="131"/>
                    <a:pt x="91" y="139"/>
                    <a:pt x="82" y="139"/>
                  </a:cubicBezTo>
                  <a:close/>
                  <a:moveTo>
                    <a:pt x="111" y="2"/>
                  </a:moveTo>
                  <a:cubicBezTo>
                    <a:pt x="107" y="0"/>
                    <a:pt x="103" y="0"/>
                    <a:pt x="100" y="4"/>
                  </a:cubicBezTo>
                  <a:cubicBezTo>
                    <a:pt x="3" y="143"/>
                    <a:pt x="3" y="143"/>
                    <a:pt x="3" y="143"/>
                  </a:cubicBezTo>
                  <a:cubicBezTo>
                    <a:pt x="1" y="146"/>
                    <a:pt x="2" y="151"/>
                    <a:pt x="5" y="153"/>
                  </a:cubicBezTo>
                  <a:cubicBezTo>
                    <a:pt x="9" y="156"/>
                    <a:pt x="13" y="155"/>
                    <a:pt x="16" y="151"/>
                  </a:cubicBezTo>
                  <a:cubicBezTo>
                    <a:pt x="112" y="12"/>
                    <a:pt x="112" y="12"/>
                    <a:pt x="112" y="12"/>
                  </a:cubicBezTo>
                  <a:cubicBezTo>
                    <a:pt x="115" y="9"/>
                    <a:pt x="114" y="4"/>
                    <a:pt x="111"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sp>
        <p:nvSpPr>
          <p:cNvPr id="71" name="文本框 70"/>
          <p:cNvSpPr txBox="1"/>
          <p:nvPr/>
        </p:nvSpPr>
        <p:spPr>
          <a:xfrm>
            <a:off x="658907" y="2145318"/>
            <a:ext cx="281168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预付款金额明细的核对</a:t>
            </a:r>
            <a:endParaRPr lang="zh-CN" altLang="en-US" dirty="0">
              <a:latin typeface="微软雅黑" panose="020B0503020204020204" pitchFamily="34" charset="-122"/>
              <a:ea typeface="微软雅黑" panose="020B0503020204020204" pitchFamily="34" charset="-122"/>
            </a:endParaRPr>
          </a:p>
        </p:txBody>
      </p:sp>
      <p:sp>
        <p:nvSpPr>
          <p:cNvPr id="72" name="文本框 71"/>
          <p:cNvSpPr txBox="1"/>
          <p:nvPr/>
        </p:nvSpPr>
        <p:spPr>
          <a:xfrm>
            <a:off x="7049579" y="2358383"/>
            <a:ext cx="4729636" cy="923330"/>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核对当天预付款各项费用类型扣、付款金额对应的账单金额，核对扣，付费用的准确性</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7-4</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、结算系统</a:t>
            </a:r>
            <a:endParaRPr kumimoji="1" lang="zh-CN" altLang="en-US" sz="2800" b="1" dirty="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773206" y="934908"/>
            <a:ext cx="10645588" cy="452432"/>
          </a:xfrm>
          <a:prstGeom prst="rect">
            <a:avLst/>
          </a:prstGeom>
        </p:spPr>
        <p:txBody>
          <a:bodyPr wrap="square">
            <a:spAutoFit/>
          </a:bodyPr>
          <a:lstStyle/>
          <a:p>
            <a:pPr marL="285750" lvl="0" indent="-285750">
              <a:lnSpc>
                <a:spcPct val="130000"/>
              </a:lnSpc>
              <a:spcBef>
                <a:spcPts val="600"/>
              </a:spcBef>
              <a:spcAft>
                <a:spcPts val="600"/>
              </a:spcAft>
              <a:buFont typeface="Wingdings" panose="05000000000000000000" pitchFamily="2" charset="2"/>
              <a:buChar char="q"/>
            </a:pPr>
            <a:r>
              <a:rPr lang="zh-CN" altLang="en-US" b="1" dirty="0" smtClean="0">
                <a:latin typeface="微软雅黑" panose="020B0503020204020204" pitchFamily="34" charset="-122"/>
                <a:ea typeface="微软雅黑" panose="020B0503020204020204" pitchFamily="34" charset="-122"/>
              </a:rPr>
              <a:t>每日工作内容：</a:t>
            </a:r>
            <a:endParaRPr lang="en-US" altLang="zh-CN" b="1" dirty="0" smtClean="0">
              <a:latin typeface="微软雅黑" panose="020B0503020204020204" pitchFamily="34" charset="-122"/>
              <a:ea typeface="微软雅黑" panose="020B0503020204020204" pitchFamily="34" charset="-122"/>
            </a:endParaRPr>
          </a:p>
        </p:txBody>
      </p:sp>
      <p:grpSp>
        <p:nvGrpSpPr>
          <p:cNvPr id="8" name="Group 7"/>
          <p:cNvGrpSpPr/>
          <p:nvPr/>
        </p:nvGrpSpPr>
        <p:grpSpPr bwMode="auto">
          <a:xfrm rot="3608390">
            <a:off x="4361450" y="3694718"/>
            <a:ext cx="646112" cy="782637"/>
            <a:chOff x="1693" y="909"/>
            <a:chExt cx="267" cy="324"/>
          </a:xfrm>
        </p:grpSpPr>
        <p:sp>
          <p:nvSpPr>
            <p:cNvPr id="9" name="Freeform 8"/>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chemeClr val="bg2">
                    <a:gamma/>
                    <a:tint val="47451"/>
                    <a:invGamma/>
                  </a:schemeClr>
                </a:gs>
                <a:gs pos="100000">
                  <a:schemeClr val="bg2"/>
                </a:gs>
              </a:gsLst>
              <a:lin ang="5400000" scaled="1"/>
            </a:gradFill>
            <a:ln w="9525">
              <a:noFill/>
              <a:round/>
            </a:ln>
          </p:spPr>
          <p:txBody>
            <a:bodyPr/>
            <a:lstStyle/>
            <a:p>
              <a:endParaRPr lang="zh-CN" altLang="zh-CN"/>
            </a:p>
          </p:txBody>
        </p:sp>
        <p:sp>
          <p:nvSpPr>
            <p:cNvPr id="10" name="Freeform 9"/>
            <p:cNvSpPr>
              <a:spLocks noEditPoints="1"/>
            </p:cNvSpPr>
            <p:nvPr/>
          </p:nvSpPr>
          <p:spPr bwMode="auto">
            <a:xfrm>
              <a:off x="1704"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chemeClr val="bg2">
                    <a:gamma/>
                    <a:tint val="34902"/>
                    <a:invGamma/>
                  </a:schemeClr>
                </a:gs>
                <a:gs pos="100000">
                  <a:schemeClr val="bg2"/>
                </a:gs>
              </a:gsLst>
              <a:lin ang="5400000" scaled="1"/>
            </a:gradFill>
            <a:ln w="9525">
              <a:noFill/>
              <a:round/>
            </a:ln>
          </p:spPr>
          <p:txBody>
            <a:bodyPr/>
            <a:lstStyle/>
            <a:p>
              <a:endParaRPr lang="zh-CN" altLang="zh-CN"/>
            </a:p>
          </p:txBody>
        </p:sp>
      </p:grpSp>
      <p:grpSp>
        <p:nvGrpSpPr>
          <p:cNvPr id="23" name="Group 22"/>
          <p:cNvGrpSpPr/>
          <p:nvPr/>
        </p:nvGrpSpPr>
        <p:grpSpPr bwMode="auto">
          <a:xfrm>
            <a:off x="4590049" y="2759681"/>
            <a:ext cx="2016125" cy="1658937"/>
            <a:chOff x="3339" y="2772"/>
            <a:chExt cx="834" cy="686"/>
          </a:xfrm>
        </p:grpSpPr>
        <p:sp>
          <p:nvSpPr>
            <p:cNvPr id="24" name="Freeform 23"/>
            <p:cNvSpPr/>
            <p:nvPr/>
          </p:nvSpPr>
          <p:spPr bwMode="auto">
            <a:xfrm>
              <a:off x="3339" y="2772"/>
              <a:ext cx="834" cy="686"/>
            </a:xfrm>
            <a:custGeom>
              <a:avLst/>
              <a:gdLst/>
              <a:ahLst/>
              <a:cxnLst>
                <a:cxn ang="0">
                  <a:pos x="168" y="415"/>
                </a:cxn>
                <a:cxn ang="0">
                  <a:pos x="99" y="379"/>
                </a:cxn>
                <a:cxn ang="0">
                  <a:pos x="14" y="244"/>
                </a:cxn>
                <a:cxn ang="0">
                  <a:pos x="14" y="171"/>
                </a:cxn>
                <a:cxn ang="0">
                  <a:pos x="99" y="36"/>
                </a:cxn>
                <a:cxn ang="0">
                  <a:pos x="168" y="0"/>
                </a:cxn>
                <a:cxn ang="0">
                  <a:pos x="338" y="0"/>
                </a:cxn>
                <a:cxn ang="0">
                  <a:pos x="407" y="36"/>
                </a:cxn>
                <a:cxn ang="0">
                  <a:pos x="492" y="171"/>
                </a:cxn>
                <a:cxn ang="0">
                  <a:pos x="492" y="244"/>
                </a:cxn>
                <a:cxn ang="0">
                  <a:pos x="407" y="379"/>
                </a:cxn>
                <a:cxn ang="0">
                  <a:pos x="338" y="415"/>
                </a:cxn>
                <a:cxn ang="0">
                  <a:pos x="168" y="415"/>
                </a:cxn>
              </a:cxnLst>
              <a:rect l="0" t="0" r="r" b="b"/>
              <a:pathLst>
                <a:path w="506" h="415">
                  <a:moveTo>
                    <a:pt x="168" y="415"/>
                  </a:moveTo>
                  <a:cubicBezTo>
                    <a:pt x="140" y="415"/>
                    <a:pt x="113" y="401"/>
                    <a:pt x="99" y="379"/>
                  </a:cubicBezTo>
                  <a:cubicBezTo>
                    <a:pt x="14" y="244"/>
                    <a:pt x="14" y="244"/>
                    <a:pt x="14" y="244"/>
                  </a:cubicBezTo>
                  <a:cubicBezTo>
                    <a:pt x="0" y="222"/>
                    <a:pt x="0" y="194"/>
                    <a:pt x="14" y="171"/>
                  </a:cubicBezTo>
                  <a:cubicBezTo>
                    <a:pt x="99" y="36"/>
                    <a:pt x="99" y="36"/>
                    <a:pt x="99" y="36"/>
                  </a:cubicBezTo>
                  <a:cubicBezTo>
                    <a:pt x="113" y="14"/>
                    <a:pt x="140" y="0"/>
                    <a:pt x="168" y="0"/>
                  </a:cubicBezTo>
                  <a:cubicBezTo>
                    <a:pt x="338" y="0"/>
                    <a:pt x="338" y="0"/>
                    <a:pt x="338" y="0"/>
                  </a:cubicBezTo>
                  <a:cubicBezTo>
                    <a:pt x="366" y="0"/>
                    <a:pt x="393" y="14"/>
                    <a:pt x="407" y="36"/>
                  </a:cubicBezTo>
                  <a:cubicBezTo>
                    <a:pt x="492" y="171"/>
                    <a:pt x="492" y="171"/>
                    <a:pt x="492" y="171"/>
                  </a:cubicBezTo>
                  <a:cubicBezTo>
                    <a:pt x="506" y="194"/>
                    <a:pt x="506" y="222"/>
                    <a:pt x="492" y="244"/>
                  </a:cubicBezTo>
                  <a:cubicBezTo>
                    <a:pt x="407" y="379"/>
                    <a:pt x="407" y="379"/>
                    <a:pt x="407" y="379"/>
                  </a:cubicBezTo>
                  <a:cubicBezTo>
                    <a:pt x="393" y="401"/>
                    <a:pt x="366" y="415"/>
                    <a:pt x="338" y="415"/>
                  </a:cubicBezTo>
                  <a:cubicBezTo>
                    <a:pt x="168" y="415"/>
                    <a:pt x="168" y="415"/>
                    <a:pt x="168" y="415"/>
                  </a:cubicBezTo>
                </a:path>
              </a:pathLst>
            </a:custGeom>
            <a:gradFill rotWithShape="1">
              <a:gsLst>
                <a:gs pos="0">
                  <a:schemeClr val="accent2">
                    <a:gamma/>
                    <a:tint val="60392"/>
                    <a:invGamma/>
                  </a:schemeClr>
                </a:gs>
                <a:gs pos="100000">
                  <a:schemeClr val="accent2"/>
                </a:gs>
              </a:gsLst>
              <a:lin ang="5400000" scaled="1"/>
            </a:gradFill>
            <a:ln w="9525">
              <a:noFill/>
              <a:round/>
            </a:ln>
          </p:spPr>
          <p:txBody>
            <a:bodyPr/>
            <a:lstStyle/>
            <a:p>
              <a:endParaRPr lang="zh-CN" altLang="zh-CN"/>
            </a:p>
          </p:txBody>
        </p:sp>
        <p:sp>
          <p:nvSpPr>
            <p:cNvPr id="25" name="Freeform 24"/>
            <p:cNvSpPr/>
            <p:nvPr/>
          </p:nvSpPr>
          <p:spPr bwMode="auto">
            <a:xfrm>
              <a:off x="3370" y="2846"/>
              <a:ext cx="772" cy="584"/>
            </a:xfrm>
            <a:custGeom>
              <a:avLst/>
              <a:gdLst/>
              <a:ahLst/>
              <a:cxnLst>
                <a:cxn ang="0">
                  <a:pos x="372" y="0"/>
                </a:cxn>
                <a:cxn ang="0">
                  <a:pos x="438" y="104"/>
                </a:cxn>
                <a:cxn ang="0">
                  <a:pos x="234" y="135"/>
                </a:cxn>
                <a:cxn ang="0">
                  <a:pos x="234" y="135"/>
                </a:cxn>
                <a:cxn ang="0">
                  <a:pos x="234" y="135"/>
                </a:cxn>
                <a:cxn ang="0">
                  <a:pos x="30" y="104"/>
                </a:cxn>
                <a:cxn ang="0">
                  <a:pos x="30" y="104"/>
                </a:cxn>
                <a:cxn ang="0">
                  <a:pos x="96" y="0"/>
                </a:cxn>
                <a:cxn ang="0">
                  <a:pos x="11" y="135"/>
                </a:cxn>
                <a:cxn ang="0">
                  <a:pos x="11" y="191"/>
                </a:cxn>
                <a:cxn ang="0">
                  <a:pos x="96" y="325"/>
                </a:cxn>
                <a:cxn ang="0">
                  <a:pos x="149" y="353"/>
                </a:cxn>
                <a:cxn ang="0">
                  <a:pos x="319" y="353"/>
                </a:cxn>
                <a:cxn ang="0">
                  <a:pos x="372" y="325"/>
                </a:cxn>
                <a:cxn ang="0">
                  <a:pos x="457" y="191"/>
                </a:cxn>
                <a:cxn ang="0">
                  <a:pos x="457" y="135"/>
                </a:cxn>
                <a:cxn ang="0">
                  <a:pos x="372" y="0"/>
                </a:cxn>
              </a:cxnLst>
              <a:rect l="0" t="0" r="r" b="b"/>
              <a:pathLst>
                <a:path w="468" h="353">
                  <a:moveTo>
                    <a:pt x="372" y="0"/>
                  </a:moveTo>
                  <a:cubicBezTo>
                    <a:pt x="438" y="104"/>
                    <a:pt x="438" y="104"/>
                    <a:pt x="438" y="104"/>
                  </a:cubicBezTo>
                  <a:cubicBezTo>
                    <a:pt x="379" y="123"/>
                    <a:pt x="309" y="135"/>
                    <a:pt x="234" y="135"/>
                  </a:cubicBezTo>
                  <a:cubicBezTo>
                    <a:pt x="234" y="135"/>
                    <a:pt x="234" y="135"/>
                    <a:pt x="234" y="135"/>
                  </a:cubicBezTo>
                  <a:cubicBezTo>
                    <a:pt x="234" y="135"/>
                    <a:pt x="234" y="135"/>
                    <a:pt x="234" y="135"/>
                  </a:cubicBezTo>
                  <a:cubicBezTo>
                    <a:pt x="159" y="135"/>
                    <a:pt x="89" y="123"/>
                    <a:pt x="30" y="104"/>
                  </a:cubicBezTo>
                  <a:cubicBezTo>
                    <a:pt x="30" y="104"/>
                    <a:pt x="30" y="104"/>
                    <a:pt x="30" y="104"/>
                  </a:cubicBezTo>
                  <a:cubicBezTo>
                    <a:pt x="96" y="0"/>
                    <a:pt x="96" y="0"/>
                    <a:pt x="96" y="0"/>
                  </a:cubicBezTo>
                  <a:cubicBezTo>
                    <a:pt x="11" y="135"/>
                    <a:pt x="11" y="135"/>
                    <a:pt x="11" y="135"/>
                  </a:cubicBezTo>
                  <a:cubicBezTo>
                    <a:pt x="0" y="152"/>
                    <a:pt x="0" y="173"/>
                    <a:pt x="11" y="191"/>
                  </a:cubicBezTo>
                  <a:cubicBezTo>
                    <a:pt x="96" y="325"/>
                    <a:pt x="96" y="325"/>
                    <a:pt x="96" y="325"/>
                  </a:cubicBezTo>
                  <a:cubicBezTo>
                    <a:pt x="107" y="343"/>
                    <a:pt x="127" y="353"/>
                    <a:pt x="149" y="353"/>
                  </a:cubicBezTo>
                  <a:cubicBezTo>
                    <a:pt x="319" y="353"/>
                    <a:pt x="319" y="353"/>
                    <a:pt x="319" y="353"/>
                  </a:cubicBezTo>
                  <a:cubicBezTo>
                    <a:pt x="341" y="353"/>
                    <a:pt x="361" y="343"/>
                    <a:pt x="372" y="325"/>
                  </a:cubicBezTo>
                  <a:cubicBezTo>
                    <a:pt x="457" y="191"/>
                    <a:pt x="457" y="191"/>
                    <a:pt x="457" y="191"/>
                  </a:cubicBezTo>
                  <a:cubicBezTo>
                    <a:pt x="468" y="173"/>
                    <a:pt x="468" y="152"/>
                    <a:pt x="457" y="135"/>
                  </a:cubicBezTo>
                  <a:cubicBezTo>
                    <a:pt x="372" y="0"/>
                    <a:pt x="372" y="0"/>
                    <a:pt x="372" y="0"/>
                  </a:cubicBezTo>
                </a:path>
              </a:pathLst>
            </a:custGeom>
            <a:gradFill rotWithShape="1">
              <a:gsLst>
                <a:gs pos="0">
                  <a:schemeClr val="accent2"/>
                </a:gs>
                <a:gs pos="100000">
                  <a:schemeClr val="accent2">
                    <a:gamma/>
                    <a:tint val="60392"/>
                    <a:invGamma/>
                  </a:schemeClr>
                </a:gs>
              </a:gsLst>
              <a:lin ang="5400000" scaled="1"/>
            </a:gradFill>
            <a:ln w="9525">
              <a:noFill/>
              <a:round/>
            </a:ln>
          </p:spPr>
          <p:txBody>
            <a:bodyPr/>
            <a:lstStyle/>
            <a:p>
              <a:endParaRPr lang="zh-CN" altLang="zh-CN"/>
            </a:p>
          </p:txBody>
        </p:sp>
      </p:grpSp>
      <p:sp>
        <p:nvSpPr>
          <p:cNvPr id="26" name="Text Box 25"/>
          <p:cNvSpPr txBox="1">
            <a:spLocks noChangeArrowheads="1"/>
          </p:cNvSpPr>
          <p:nvPr/>
        </p:nvSpPr>
        <p:spPr bwMode="auto">
          <a:xfrm>
            <a:off x="4677362" y="3254981"/>
            <a:ext cx="1857375"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eaLnBrk="1" hangingPunct="1"/>
            <a:r>
              <a:rPr lang="zh-CN" altLang="en-US" sz="3200" b="1" dirty="0" smtClean="0">
                <a:solidFill>
                  <a:srgbClr val="FF0000"/>
                </a:solidFill>
                <a:ea typeface="宋体" panose="02010600030101010101" pitchFamily="2" charset="-122"/>
              </a:rPr>
              <a:t>日常检查内容</a:t>
            </a:r>
            <a:endParaRPr lang="en-US" altLang="zh-CN" sz="3200" b="1" dirty="0">
              <a:solidFill>
                <a:srgbClr val="FF0000"/>
              </a:solidFill>
              <a:ea typeface="宋体" panose="02010600030101010101" pitchFamily="2" charset="-122"/>
            </a:endParaRPr>
          </a:p>
        </p:txBody>
      </p:sp>
      <p:grpSp>
        <p:nvGrpSpPr>
          <p:cNvPr id="41" name="Group 41"/>
          <p:cNvGrpSpPr/>
          <p:nvPr/>
        </p:nvGrpSpPr>
        <p:grpSpPr bwMode="auto">
          <a:xfrm>
            <a:off x="3415299" y="4126518"/>
            <a:ext cx="877888" cy="877888"/>
            <a:chOff x="3312" y="2016"/>
            <a:chExt cx="553" cy="553"/>
          </a:xfrm>
        </p:grpSpPr>
        <p:grpSp>
          <p:nvGrpSpPr>
            <p:cNvPr id="42" name="Group 42"/>
            <p:cNvGrpSpPr/>
            <p:nvPr/>
          </p:nvGrpSpPr>
          <p:grpSpPr bwMode="auto">
            <a:xfrm>
              <a:off x="3312" y="2016"/>
              <a:ext cx="553" cy="553"/>
              <a:chOff x="1994" y="1356"/>
              <a:chExt cx="1740" cy="1741"/>
            </a:xfrm>
          </p:grpSpPr>
          <p:sp>
            <p:nvSpPr>
              <p:cNvPr id="44" name="Oval 43"/>
              <p:cNvSpPr>
                <a:spLocks noChangeArrowheads="1"/>
              </p:cNvSpPr>
              <p:nvPr/>
            </p:nvSpPr>
            <p:spPr bwMode="auto">
              <a:xfrm>
                <a:off x="1994" y="1356"/>
                <a:ext cx="1740" cy="1741"/>
              </a:xfrm>
              <a:prstGeom prst="ellipse">
                <a:avLst/>
              </a:prstGeom>
              <a:gradFill rotWithShape="1">
                <a:gsLst>
                  <a:gs pos="0">
                    <a:schemeClr val="bg2">
                      <a:gamma/>
                      <a:tint val="31765"/>
                      <a:invGamma/>
                    </a:schemeClr>
                  </a:gs>
                  <a:gs pos="100000">
                    <a:schemeClr val="bg2"/>
                  </a:gs>
                </a:gsLst>
                <a:lin ang="5400000" scaled="1"/>
              </a:gradFill>
              <a:ln w="9525">
                <a:noFill/>
                <a:round/>
              </a:ln>
            </p:spPr>
            <p:txBody>
              <a:bodyPr/>
              <a:lstStyle/>
              <a:p>
                <a:endParaRPr lang="zh-CN" altLang="zh-CN"/>
              </a:p>
            </p:txBody>
          </p:sp>
          <p:sp>
            <p:nvSpPr>
              <p:cNvPr id="45" name="Oval 44"/>
              <p:cNvSpPr>
                <a:spLocks noChangeArrowheads="1"/>
              </p:cNvSpPr>
              <p:nvPr/>
            </p:nvSpPr>
            <p:spPr bwMode="auto">
              <a:xfrm>
                <a:off x="2176" y="1539"/>
                <a:ext cx="1375" cy="1379"/>
              </a:xfrm>
              <a:prstGeom prst="ellipse">
                <a:avLst/>
              </a:prstGeom>
              <a:gradFill rotWithShape="1">
                <a:gsLst>
                  <a:gs pos="0">
                    <a:schemeClr val="bg2"/>
                  </a:gs>
                  <a:gs pos="100000">
                    <a:schemeClr val="bg2">
                      <a:gamma/>
                      <a:tint val="31765"/>
                      <a:invGamma/>
                    </a:schemeClr>
                  </a:gs>
                </a:gsLst>
                <a:lin ang="5400000" scaled="1"/>
              </a:gradFill>
              <a:ln w="9525">
                <a:noFill/>
                <a:round/>
              </a:ln>
            </p:spPr>
            <p:txBody>
              <a:bodyPr/>
              <a:lstStyle/>
              <a:p>
                <a:endParaRPr lang="zh-CN" altLang="zh-CN"/>
              </a:p>
            </p:txBody>
          </p:sp>
          <p:sp>
            <p:nvSpPr>
              <p:cNvPr id="46" name="Oval 45"/>
              <p:cNvSpPr>
                <a:spLocks noChangeArrowheads="1"/>
              </p:cNvSpPr>
              <p:nvPr/>
            </p:nvSpPr>
            <p:spPr bwMode="auto">
              <a:xfrm>
                <a:off x="2243" y="1602"/>
                <a:ext cx="1249" cy="1250"/>
              </a:xfrm>
              <a:prstGeom prst="ellipse">
                <a:avLst/>
              </a:prstGeom>
              <a:gradFill rotWithShape="1">
                <a:gsLst>
                  <a:gs pos="0">
                    <a:schemeClr val="accent1"/>
                  </a:gs>
                  <a:gs pos="100000">
                    <a:schemeClr val="accent1">
                      <a:gamma/>
                      <a:shade val="46275"/>
                      <a:invGamma/>
                    </a:schemeClr>
                  </a:gs>
                </a:gsLst>
                <a:lin ang="5400000" scaled="1"/>
              </a:gradFill>
              <a:ln w="9525">
                <a:noFill/>
                <a:round/>
              </a:ln>
            </p:spPr>
            <p:txBody>
              <a:bodyPr/>
              <a:lstStyle/>
              <a:p>
                <a:endParaRPr lang="zh-CN" altLang="zh-CN"/>
              </a:p>
            </p:txBody>
          </p:sp>
          <p:sp>
            <p:nvSpPr>
              <p:cNvPr id="47" name="Freeform 46"/>
              <p:cNvSpPr/>
              <p:nvPr/>
            </p:nvSpPr>
            <p:spPr bwMode="auto">
              <a:xfrm>
                <a:off x="2022" y="1406"/>
                <a:ext cx="828"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chemeClr val="bg2">
                      <a:gamma/>
                      <a:tint val="12549"/>
                      <a:invGamma/>
                    </a:schemeClr>
                  </a:gs>
                  <a:gs pos="100000">
                    <a:schemeClr val="bg2"/>
                  </a:gs>
                </a:gsLst>
                <a:lin ang="5400000" scaled="1"/>
              </a:gradFill>
              <a:ln w="9525">
                <a:noFill/>
                <a:round/>
              </a:ln>
            </p:spPr>
            <p:txBody>
              <a:bodyPr/>
              <a:lstStyle/>
              <a:p>
                <a:endParaRPr lang="zh-CN" altLang="zh-CN"/>
              </a:p>
            </p:txBody>
          </p:sp>
        </p:grpSp>
        <p:sp>
          <p:nvSpPr>
            <p:cNvPr id="43" name="Freeform 47"/>
            <p:cNvSpPr>
              <a:spLocks noEditPoints="1"/>
            </p:cNvSpPr>
            <p:nvPr/>
          </p:nvSpPr>
          <p:spPr bwMode="auto">
            <a:xfrm>
              <a:off x="3468" y="2160"/>
              <a:ext cx="258" cy="240"/>
            </a:xfrm>
            <a:custGeom>
              <a:avLst/>
              <a:gdLst>
                <a:gd name="T0" fmla="*/ 88 w 153"/>
                <a:gd name="T1" fmla="*/ 17 h 142"/>
                <a:gd name="T2" fmla="*/ 71 w 153"/>
                <a:gd name="T3" fmla="*/ 0 h 142"/>
                <a:gd name="T4" fmla="*/ 55 w 153"/>
                <a:gd name="T5" fmla="*/ 17 h 142"/>
                <a:gd name="T6" fmla="*/ 71 w 153"/>
                <a:gd name="T7" fmla="*/ 33 h 142"/>
                <a:gd name="T8" fmla="*/ 88 w 153"/>
                <a:gd name="T9" fmla="*/ 17 h 142"/>
                <a:gd name="T10" fmla="*/ 0 w 153"/>
                <a:gd name="T11" fmla="*/ 80 h 142"/>
                <a:gd name="T12" fmla="*/ 36 w 153"/>
                <a:gd name="T13" fmla="*/ 123 h 142"/>
                <a:gd name="T14" fmla="*/ 36 w 153"/>
                <a:gd name="T15" fmla="*/ 135 h 142"/>
                <a:gd name="T16" fmla="*/ 40 w 153"/>
                <a:gd name="T17" fmla="*/ 142 h 142"/>
                <a:gd name="T18" fmla="*/ 44 w 153"/>
                <a:gd name="T19" fmla="*/ 140 h 142"/>
                <a:gd name="T20" fmla="*/ 48 w 153"/>
                <a:gd name="T21" fmla="*/ 142 h 142"/>
                <a:gd name="T22" fmla="*/ 53 w 153"/>
                <a:gd name="T23" fmla="*/ 135 h 142"/>
                <a:gd name="T24" fmla="*/ 53 w 153"/>
                <a:gd name="T25" fmla="*/ 128 h 142"/>
                <a:gd name="T26" fmla="*/ 72 w 153"/>
                <a:gd name="T27" fmla="*/ 130 h 142"/>
                <a:gd name="T28" fmla="*/ 93 w 153"/>
                <a:gd name="T29" fmla="*/ 128 h 142"/>
                <a:gd name="T30" fmla="*/ 93 w 153"/>
                <a:gd name="T31" fmla="*/ 135 h 142"/>
                <a:gd name="T32" fmla="*/ 97 w 153"/>
                <a:gd name="T33" fmla="*/ 142 h 142"/>
                <a:gd name="T34" fmla="*/ 101 w 153"/>
                <a:gd name="T35" fmla="*/ 140 h 142"/>
                <a:gd name="T36" fmla="*/ 105 w 153"/>
                <a:gd name="T37" fmla="*/ 142 h 142"/>
                <a:gd name="T38" fmla="*/ 109 w 153"/>
                <a:gd name="T39" fmla="*/ 135 h 142"/>
                <a:gd name="T40" fmla="*/ 109 w 153"/>
                <a:gd name="T41" fmla="*/ 123 h 142"/>
                <a:gd name="T42" fmla="*/ 144 w 153"/>
                <a:gd name="T43" fmla="*/ 88 h 142"/>
                <a:gd name="T44" fmla="*/ 147 w 153"/>
                <a:gd name="T45" fmla="*/ 88 h 142"/>
                <a:gd name="T46" fmla="*/ 153 w 153"/>
                <a:gd name="T47" fmla="*/ 83 h 142"/>
                <a:gd name="T48" fmla="*/ 153 w 153"/>
                <a:gd name="T49" fmla="*/ 73 h 142"/>
                <a:gd name="T50" fmla="*/ 147 w 153"/>
                <a:gd name="T51" fmla="*/ 68 h 142"/>
                <a:gd name="T52" fmla="*/ 143 w 153"/>
                <a:gd name="T53" fmla="*/ 68 h 142"/>
                <a:gd name="T54" fmla="*/ 130 w 153"/>
                <a:gd name="T55" fmla="*/ 49 h 142"/>
                <a:gd name="T56" fmla="*/ 131 w 153"/>
                <a:gd name="T57" fmla="*/ 16 h 142"/>
                <a:gd name="T58" fmla="*/ 113 w 153"/>
                <a:gd name="T59" fmla="*/ 39 h 142"/>
                <a:gd name="T60" fmla="*/ 86 w 153"/>
                <a:gd name="T61" fmla="*/ 31 h 142"/>
                <a:gd name="T62" fmla="*/ 71 w 153"/>
                <a:gd name="T63" fmla="*/ 37 h 142"/>
                <a:gd name="T64" fmla="*/ 57 w 153"/>
                <a:gd name="T65" fmla="*/ 31 h 142"/>
                <a:gd name="T66" fmla="*/ 0 w 153"/>
                <a:gd name="T67" fmla="*/ 80 h 142"/>
                <a:gd name="T68" fmla="*/ 46 w 153"/>
                <a:gd name="T69" fmla="*/ 45 h 142"/>
                <a:gd name="T70" fmla="*/ 72 w 153"/>
                <a:gd name="T71" fmla="*/ 40 h 142"/>
                <a:gd name="T72" fmla="*/ 99 w 153"/>
                <a:gd name="T73" fmla="*/ 44 h 142"/>
                <a:gd name="T74" fmla="*/ 100 w 153"/>
                <a:gd name="T75" fmla="*/ 47 h 142"/>
                <a:gd name="T76" fmla="*/ 97 w 153"/>
                <a:gd name="T77" fmla="*/ 49 h 142"/>
                <a:gd name="T78" fmla="*/ 72 w 153"/>
                <a:gd name="T79" fmla="*/ 45 h 142"/>
                <a:gd name="T80" fmla="*/ 47 w 153"/>
                <a:gd name="T81" fmla="*/ 49 h 142"/>
                <a:gd name="T82" fmla="*/ 44 w 153"/>
                <a:gd name="T83" fmla="*/ 47 h 142"/>
                <a:gd name="T84" fmla="*/ 46 w 153"/>
                <a:gd name="T85" fmla="*/ 45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3"/>
                <a:gd name="T130" fmla="*/ 0 h 142"/>
                <a:gd name="T131" fmla="*/ 153 w 153"/>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3" h="142">
                  <a:moveTo>
                    <a:pt x="88" y="17"/>
                  </a:moveTo>
                  <a:cubicBezTo>
                    <a:pt x="88" y="7"/>
                    <a:pt x="80" y="0"/>
                    <a:pt x="71" y="0"/>
                  </a:cubicBezTo>
                  <a:cubicBezTo>
                    <a:pt x="62" y="0"/>
                    <a:pt x="55" y="7"/>
                    <a:pt x="55" y="17"/>
                  </a:cubicBezTo>
                  <a:cubicBezTo>
                    <a:pt x="55" y="26"/>
                    <a:pt x="62" y="33"/>
                    <a:pt x="71" y="33"/>
                  </a:cubicBezTo>
                  <a:cubicBezTo>
                    <a:pt x="80" y="33"/>
                    <a:pt x="88" y="26"/>
                    <a:pt x="88" y="17"/>
                  </a:cubicBezTo>
                  <a:close/>
                  <a:moveTo>
                    <a:pt x="0" y="80"/>
                  </a:moveTo>
                  <a:cubicBezTo>
                    <a:pt x="0" y="98"/>
                    <a:pt x="15" y="114"/>
                    <a:pt x="36" y="123"/>
                  </a:cubicBezTo>
                  <a:cubicBezTo>
                    <a:pt x="36" y="135"/>
                    <a:pt x="36" y="135"/>
                    <a:pt x="36" y="135"/>
                  </a:cubicBezTo>
                  <a:cubicBezTo>
                    <a:pt x="36" y="138"/>
                    <a:pt x="38" y="141"/>
                    <a:pt x="40" y="142"/>
                  </a:cubicBezTo>
                  <a:cubicBezTo>
                    <a:pt x="41" y="141"/>
                    <a:pt x="42" y="140"/>
                    <a:pt x="44" y="140"/>
                  </a:cubicBezTo>
                  <a:cubicBezTo>
                    <a:pt x="46" y="140"/>
                    <a:pt x="47" y="141"/>
                    <a:pt x="48" y="142"/>
                  </a:cubicBezTo>
                  <a:cubicBezTo>
                    <a:pt x="51" y="141"/>
                    <a:pt x="53" y="138"/>
                    <a:pt x="53" y="135"/>
                  </a:cubicBezTo>
                  <a:cubicBezTo>
                    <a:pt x="53" y="128"/>
                    <a:pt x="53" y="128"/>
                    <a:pt x="53" y="128"/>
                  </a:cubicBezTo>
                  <a:cubicBezTo>
                    <a:pt x="59" y="129"/>
                    <a:pt x="66" y="130"/>
                    <a:pt x="72" y="130"/>
                  </a:cubicBezTo>
                  <a:cubicBezTo>
                    <a:pt x="80" y="130"/>
                    <a:pt x="86" y="129"/>
                    <a:pt x="93" y="128"/>
                  </a:cubicBezTo>
                  <a:cubicBezTo>
                    <a:pt x="93" y="135"/>
                    <a:pt x="93" y="135"/>
                    <a:pt x="93" y="135"/>
                  </a:cubicBezTo>
                  <a:cubicBezTo>
                    <a:pt x="93" y="138"/>
                    <a:pt x="95" y="140"/>
                    <a:pt x="97" y="142"/>
                  </a:cubicBezTo>
                  <a:cubicBezTo>
                    <a:pt x="98" y="141"/>
                    <a:pt x="99" y="140"/>
                    <a:pt x="101" y="140"/>
                  </a:cubicBezTo>
                  <a:cubicBezTo>
                    <a:pt x="103" y="140"/>
                    <a:pt x="104" y="141"/>
                    <a:pt x="105" y="142"/>
                  </a:cubicBezTo>
                  <a:cubicBezTo>
                    <a:pt x="108" y="141"/>
                    <a:pt x="109" y="138"/>
                    <a:pt x="109" y="135"/>
                  </a:cubicBezTo>
                  <a:cubicBezTo>
                    <a:pt x="109" y="123"/>
                    <a:pt x="109" y="123"/>
                    <a:pt x="109" y="123"/>
                  </a:cubicBezTo>
                  <a:cubicBezTo>
                    <a:pt x="127" y="116"/>
                    <a:pt x="140" y="103"/>
                    <a:pt x="144" y="88"/>
                  </a:cubicBezTo>
                  <a:cubicBezTo>
                    <a:pt x="147" y="88"/>
                    <a:pt x="147" y="88"/>
                    <a:pt x="147" y="88"/>
                  </a:cubicBezTo>
                  <a:cubicBezTo>
                    <a:pt x="150" y="88"/>
                    <a:pt x="153" y="86"/>
                    <a:pt x="153" y="83"/>
                  </a:cubicBezTo>
                  <a:cubicBezTo>
                    <a:pt x="153" y="73"/>
                    <a:pt x="153" y="73"/>
                    <a:pt x="153" y="73"/>
                  </a:cubicBezTo>
                  <a:cubicBezTo>
                    <a:pt x="153" y="70"/>
                    <a:pt x="150" y="68"/>
                    <a:pt x="147" y="68"/>
                  </a:cubicBezTo>
                  <a:cubicBezTo>
                    <a:pt x="143" y="68"/>
                    <a:pt x="143" y="68"/>
                    <a:pt x="143" y="68"/>
                  </a:cubicBezTo>
                  <a:cubicBezTo>
                    <a:pt x="140" y="61"/>
                    <a:pt x="136" y="55"/>
                    <a:pt x="130" y="49"/>
                  </a:cubicBezTo>
                  <a:cubicBezTo>
                    <a:pt x="126" y="40"/>
                    <a:pt x="131" y="16"/>
                    <a:pt x="131" y="16"/>
                  </a:cubicBezTo>
                  <a:cubicBezTo>
                    <a:pt x="131" y="16"/>
                    <a:pt x="116" y="21"/>
                    <a:pt x="113" y="39"/>
                  </a:cubicBezTo>
                  <a:cubicBezTo>
                    <a:pt x="105" y="35"/>
                    <a:pt x="96" y="32"/>
                    <a:pt x="86" y="31"/>
                  </a:cubicBezTo>
                  <a:cubicBezTo>
                    <a:pt x="82" y="35"/>
                    <a:pt x="77" y="37"/>
                    <a:pt x="71" y="37"/>
                  </a:cubicBezTo>
                  <a:cubicBezTo>
                    <a:pt x="66" y="37"/>
                    <a:pt x="61" y="35"/>
                    <a:pt x="57" y="31"/>
                  </a:cubicBezTo>
                  <a:cubicBezTo>
                    <a:pt x="24" y="36"/>
                    <a:pt x="0" y="56"/>
                    <a:pt x="0" y="80"/>
                  </a:cubicBezTo>
                  <a:close/>
                  <a:moveTo>
                    <a:pt x="46" y="45"/>
                  </a:moveTo>
                  <a:cubicBezTo>
                    <a:pt x="54" y="42"/>
                    <a:pt x="63" y="40"/>
                    <a:pt x="72" y="40"/>
                  </a:cubicBezTo>
                  <a:cubicBezTo>
                    <a:pt x="81" y="40"/>
                    <a:pt x="91" y="42"/>
                    <a:pt x="99" y="44"/>
                  </a:cubicBezTo>
                  <a:cubicBezTo>
                    <a:pt x="100" y="45"/>
                    <a:pt x="101" y="46"/>
                    <a:pt x="100" y="47"/>
                  </a:cubicBezTo>
                  <a:cubicBezTo>
                    <a:pt x="100" y="48"/>
                    <a:pt x="99" y="49"/>
                    <a:pt x="97" y="49"/>
                  </a:cubicBezTo>
                  <a:cubicBezTo>
                    <a:pt x="90" y="46"/>
                    <a:pt x="81" y="45"/>
                    <a:pt x="72" y="45"/>
                  </a:cubicBezTo>
                  <a:cubicBezTo>
                    <a:pt x="64" y="45"/>
                    <a:pt x="55" y="46"/>
                    <a:pt x="47" y="49"/>
                  </a:cubicBezTo>
                  <a:cubicBezTo>
                    <a:pt x="46" y="49"/>
                    <a:pt x="45" y="49"/>
                    <a:pt x="44" y="47"/>
                  </a:cubicBezTo>
                  <a:cubicBezTo>
                    <a:pt x="44" y="46"/>
                    <a:pt x="44" y="45"/>
                    <a:pt x="46" y="4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sp>
        <p:nvSpPr>
          <p:cNvPr id="71" name="文本框 70"/>
          <p:cNvSpPr txBox="1"/>
          <p:nvPr/>
        </p:nvSpPr>
        <p:spPr>
          <a:xfrm>
            <a:off x="7011930" y="2198126"/>
            <a:ext cx="4406864" cy="2584450"/>
          </a:xfrm>
          <a:prstGeom prst="rect">
            <a:avLst/>
          </a:prstGeom>
          <a:noFill/>
        </p:spPr>
        <p:txBody>
          <a:bodyPr wrap="square" rtlCol="0">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）每天下午固定时间点，统计各自加盟或者直营网点，已经低于警戒金额，已经低于关闭金额的网点清单，发出预警；</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）协同网管，督促网点及时补充系统预付款，以免影响当日发件。</a:t>
            </a:r>
            <a:endParaRPr lang="zh-CN" altLang="en-US" dirty="0">
              <a:latin typeface="微软雅黑" panose="020B0503020204020204" pitchFamily="34" charset="-122"/>
              <a:ea typeface="微软雅黑" panose="020B0503020204020204" pitchFamily="34" charset="-122"/>
            </a:endParaRPr>
          </a:p>
        </p:txBody>
      </p:sp>
      <p:sp>
        <p:nvSpPr>
          <p:cNvPr id="72" name="文本框 71"/>
          <p:cNvSpPr txBox="1"/>
          <p:nvPr/>
        </p:nvSpPr>
        <p:spPr>
          <a:xfrm>
            <a:off x="431692" y="4341507"/>
            <a:ext cx="3422298"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即将、已经欠费网点的预警</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2"/>
          <p:cNvGrpSpPr/>
          <p:nvPr/>
        </p:nvGrpSpPr>
        <p:grpSpPr>
          <a:xfrm>
            <a:off x="758657" y="-1611891"/>
            <a:ext cx="10471223" cy="4318187"/>
            <a:chOff x="967105" y="-362544"/>
            <a:chExt cx="10471223" cy="4318187"/>
          </a:xfrm>
        </p:grpSpPr>
        <p:sp>
          <p:nvSpPr>
            <p:cNvPr id="17" name="Line 32"/>
            <p:cNvSpPr>
              <a:spLocks noChangeShapeType="1"/>
            </p:cNvSpPr>
            <p:nvPr/>
          </p:nvSpPr>
          <p:spPr bwMode="auto">
            <a:xfrm>
              <a:off x="967105" y="-362544"/>
              <a:ext cx="3898900"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530">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6666744" y="1870387"/>
              <a:ext cx="4771584" cy="2085256"/>
              <a:chOff x="6655911" y="2426059"/>
              <a:chExt cx="4751864" cy="2028822"/>
            </a:xfrm>
          </p:grpSpPr>
          <p:sp>
            <p:nvSpPr>
              <p:cNvPr id="7" name="Rectangle 4"/>
              <p:cNvSpPr>
                <a:spLocks noChangeArrowheads="1"/>
              </p:cNvSpPr>
              <p:nvPr/>
            </p:nvSpPr>
            <p:spPr bwMode="auto">
              <a:xfrm>
                <a:off x="7515225" y="2521308"/>
                <a:ext cx="3892550" cy="8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92D050"/>
                    </a:solidFill>
                    <a:latin typeface="微软雅黑" panose="020B0503020204020204" pitchFamily="34" charset="-122"/>
                    <a:ea typeface="微软雅黑" panose="020B0503020204020204" pitchFamily="34" charset="-122"/>
                    <a:sym typeface="+mn-ea"/>
                  </a:rPr>
                  <a:t>客户报价维护</a:t>
                </a:r>
                <a:endParaRPr lang="zh-CN" altLang="en-US" sz="2800" b="1" dirty="0">
                  <a:solidFill>
                    <a:srgbClr val="92D050"/>
                  </a:solidFill>
                  <a:latin typeface="微软雅黑" panose="020B0503020204020204" pitchFamily="34" charset="-122"/>
                  <a:ea typeface="微软雅黑" panose="020B0503020204020204" pitchFamily="34" charset="-122"/>
                </a:endParaRPr>
              </a:p>
              <a:p>
                <a:endParaRPr lang="zh-CN" altLang="en-US" sz="2800" b="1" dirty="0">
                  <a:solidFill>
                    <a:srgbClr val="92D05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Oval 6"/>
              <p:cNvSpPr>
                <a:spLocks noChangeArrowheads="1"/>
              </p:cNvSpPr>
              <p:nvPr/>
            </p:nvSpPr>
            <p:spPr bwMode="auto">
              <a:xfrm>
                <a:off x="6684010" y="2426059"/>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9" name="Text Box 24"/>
              <p:cNvSpPr txBox="1">
                <a:spLocks noChangeArrowheads="1"/>
              </p:cNvSpPr>
              <p:nvPr/>
            </p:nvSpPr>
            <p:spPr bwMode="auto">
              <a:xfrm>
                <a:off x="6762115" y="2521308"/>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dirty="0">
                    <a:solidFill>
                      <a:schemeClr val="bg1"/>
                    </a:solidFill>
                    <a:ea typeface="微软雅黑" panose="020B0503020204020204" pitchFamily="34" charset="-122"/>
                    <a:sym typeface="Arial" panose="020B0604020202020204" pitchFamily="34" charset="0"/>
                  </a:rPr>
                  <a:t>01</a:t>
                </a:r>
                <a:endParaRPr lang="zh-CN" altLang="zh-CN" sz="2000" b="1" dirty="0">
                  <a:solidFill>
                    <a:schemeClr val="bg1"/>
                  </a:solidFill>
                  <a:ea typeface="微软雅黑" panose="020B0503020204020204" pitchFamily="34" charset="-122"/>
                  <a:sym typeface="Arial" panose="020B0604020202020204" pitchFamily="34" charset="0"/>
                </a:endParaRPr>
              </a:p>
            </p:txBody>
          </p:sp>
          <p:sp>
            <p:nvSpPr>
              <p:cNvPr id="10" name="Oval 6"/>
              <p:cNvSpPr>
                <a:spLocks noChangeArrowheads="1"/>
              </p:cNvSpPr>
              <p:nvPr/>
            </p:nvSpPr>
            <p:spPr bwMode="auto">
              <a:xfrm>
                <a:off x="6655911" y="3159563"/>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1" name="Text Box 24"/>
              <p:cNvSpPr txBox="1">
                <a:spLocks noChangeArrowheads="1"/>
              </p:cNvSpPr>
              <p:nvPr/>
            </p:nvSpPr>
            <p:spPr bwMode="auto">
              <a:xfrm>
                <a:off x="6724491" y="3263984"/>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2</a:t>
                </a:r>
                <a:endParaRPr lang="en-US" altLang="zh-CN" sz="2000" dirty="0">
                  <a:solidFill>
                    <a:schemeClr val="bg1"/>
                  </a:solidFill>
                  <a:ea typeface="微软雅黑" panose="020B0503020204020204" pitchFamily="34" charset="-122"/>
                  <a:sym typeface="Arial" panose="020B0604020202020204" pitchFamily="34" charset="0"/>
                </a:endParaRPr>
              </a:p>
            </p:txBody>
          </p:sp>
          <p:sp>
            <p:nvSpPr>
              <p:cNvPr id="12" name="Oval 6"/>
              <p:cNvSpPr>
                <a:spLocks noChangeArrowheads="1"/>
              </p:cNvSpPr>
              <p:nvPr/>
            </p:nvSpPr>
            <p:spPr bwMode="auto">
              <a:xfrm>
                <a:off x="6684010" y="3863696"/>
                <a:ext cx="591185" cy="591185"/>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3" name="Text Box 24"/>
              <p:cNvSpPr txBox="1">
                <a:spLocks noChangeArrowheads="1"/>
              </p:cNvSpPr>
              <p:nvPr/>
            </p:nvSpPr>
            <p:spPr bwMode="auto">
              <a:xfrm>
                <a:off x="6752590" y="3986460"/>
                <a:ext cx="48387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3</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grpSp>
        <p:nvGrpSpPr>
          <p:cNvPr id="24" name="组合 23"/>
          <p:cNvGrpSpPr/>
          <p:nvPr/>
        </p:nvGrpSpPr>
        <p:grpSpPr>
          <a:xfrm>
            <a:off x="6572559" y="2802914"/>
            <a:ext cx="593638" cy="607629"/>
            <a:chOff x="6740482" y="3567996"/>
            <a:chExt cx="593638" cy="607629"/>
          </a:xfrm>
        </p:grpSpPr>
        <p:sp>
          <p:nvSpPr>
            <p:cNvPr id="25"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6"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4</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27" name="组合 26"/>
          <p:cNvGrpSpPr/>
          <p:nvPr/>
        </p:nvGrpSpPr>
        <p:grpSpPr>
          <a:xfrm>
            <a:off x="6572237" y="3596743"/>
            <a:ext cx="593638" cy="607629"/>
            <a:chOff x="6740482" y="3567996"/>
            <a:chExt cx="593638" cy="607629"/>
          </a:xfrm>
        </p:grpSpPr>
        <p:sp>
          <p:nvSpPr>
            <p:cNvPr id="2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29"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5</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0" name="组合 29"/>
          <p:cNvGrpSpPr/>
          <p:nvPr/>
        </p:nvGrpSpPr>
        <p:grpSpPr>
          <a:xfrm>
            <a:off x="6585985" y="4390572"/>
            <a:ext cx="593638" cy="607629"/>
            <a:chOff x="6740482" y="3567996"/>
            <a:chExt cx="593638" cy="607629"/>
          </a:xfrm>
        </p:grpSpPr>
        <p:sp>
          <p:nvSpPr>
            <p:cNvPr id="31"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2"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6</a:t>
              </a:r>
              <a:endParaRPr lang="en-US" altLang="zh-CN" sz="2000" dirty="0">
                <a:solidFill>
                  <a:schemeClr val="bg1"/>
                </a:solidFill>
                <a:ea typeface="微软雅黑" panose="020B0503020204020204" pitchFamily="34" charset="-122"/>
                <a:sym typeface="Arial" panose="020B0604020202020204" pitchFamily="34" charset="0"/>
              </a:endParaRPr>
            </a:p>
          </p:txBody>
        </p:sp>
      </p:grpSp>
      <p:grpSp>
        <p:nvGrpSpPr>
          <p:cNvPr id="33" name="组合 32"/>
          <p:cNvGrpSpPr/>
          <p:nvPr/>
        </p:nvGrpSpPr>
        <p:grpSpPr>
          <a:xfrm>
            <a:off x="6572237" y="5096589"/>
            <a:ext cx="593638" cy="607629"/>
            <a:chOff x="6740482" y="3567996"/>
            <a:chExt cx="593638" cy="607629"/>
          </a:xfrm>
        </p:grpSpPr>
        <p:sp>
          <p:nvSpPr>
            <p:cNvPr id="34"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35" name="Text Box 24"/>
            <p:cNvSpPr txBox="1">
              <a:spLocks noChangeArrowheads="1"/>
            </p:cNvSpPr>
            <p:nvPr/>
          </p:nvSpPr>
          <p:spPr bwMode="auto">
            <a:xfrm>
              <a:off x="6809346" y="3675329"/>
              <a:ext cx="485878" cy="4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7</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 name="文本框 1"/>
          <p:cNvSpPr txBox="1"/>
          <p:nvPr/>
        </p:nvSpPr>
        <p:spPr>
          <a:xfrm>
            <a:off x="7320915" y="1374775"/>
            <a:ext cx="2803525" cy="521970"/>
          </a:xfrm>
          <a:prstGeom prst="rect">
            <a:avLst/>
          </a:prstGeom>
          <a:noFill/>
        </p:spPr>
        <p:txBody>
          <a:bodyPr wrap="square" rtlCol="0">
            <a:spAutoFit/>
          </a:bodyPr>
          <a:p>
            <a:pPr algn="l"/>
            <a:r>
              <a:rPr lang="zh-CN" altLang="en-US" sz="2800" b="1" dirty="0">
                <a:solidFill>
                  <a:srgbClr val="92D050"/>
                </a:solidFill>
                <a:latin typeface="微软雅黑" panose="020B0503020204020204" pitchFamily="34" charset="-122"/>
                <a:ea typeface="微软雅黑" panose="020B0503020204020204" pitchFamily="34" charset="-122"/>
                <a:sym typeface="+mn-ea"/>
              </a:rPr>
              <a:t>现结</a:t>
            </a:r>
            <a:r>
              <a:rPr lang="en-US" altLang="zh-CN" sz="2800" b="1" dirty="0">
                <a:solidFill>
                  <a:srgbClr val="92D050"/>
                </a:solidFill>
                <a:latin typeface="微软雅黑" panose="020B0503020204020204" pitchFamily="34" charset="-122"/>
                <a:ea typeface="微软雅黑" panose="020B0503020204020204" pitchFamily="34" charset="-122"/>
                <a:sym typeface="+mn-ea"/>
              </a:rPr>
              <a:t>/</a:t>
            </a:r>
            <a:r>
              <a:rPr lang="zh-CN" altLang="en-US" sz="2800" b="1" dirty="0">
                <a:solidFill>
                  <a:srgbClr val="92D050"/>
                </a:solidFill>
                <a:latin typeface="微软雅黑" panose="020B0503020204020204" pitchFamily="34" charset="-122"/>
                <a:ea typeface="微软雅黑" panose="020B0503020204020204" pitchFamily="34" charset="-122"/>
                <a:sym typeface="+mn-ea"/>
              </a:rPr>
              <a:t>月结收款</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7447915" y="2112645"/>
            <a:ext cx="2676525" cy="521970"/>
          </a:xfrm>
          <a:prstGeom prst="rect">
            <a:avLst/>
          </a:prstGeom>
          <a:noFill/>
        </p:spPr>
        <p:txBody>
          <a:bodyPr wrap="square" rtlCol="0">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结算账单</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320915" y="2802890"/>
            <a:ext cx="3514725" cy="521970"/>
          </a:xfrm>
          <a:prstGeom prst="rect">
            <a:avLst/>
          </a:prstGeom>
          <a:noFill/>
        </p:spPr>
        <p:txBody>
          <a:bodyPr wrap="square" rtlCol="0">
            <a:spAutoFit/>
          </a:bodyPr>
          <a:p>
            <a:pPr algn="ctr"/>
            <a:r>
              <a:rPr lang="zh-CN" altLang="en-US" sz="2800" b="1" dirty="0">
                <a:solidFill>
                  <a:srgbClr val="92D050"/>
                </a:solidFill>
                <a:latin typeface="微软雅黑" panose="020B0503020204020204" pitchFamily="34" charset="-122"/>
                <a:ea typeface="微软雅黑" panose="020B0503020204020204" pitchFamily="34" charset="-122"/>
                <a:sym typeface="+mn-ea"/>
              </a:rPr>
              <a:t>月结客户成本核算</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623810" y="3591560"/>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预付款管理</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7623810" y="4432935"/>
            <a:ext cx="1960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预付款查询</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7623810" y="5203825"/>
            <a:ext cx="3738880" cy="521970"/>
          </a:xfrm>
          <a:prstGeom prst="rect">
            <a:avLst/>
          </a:prstGeom>
          <a:noFill/>
        </p:spPr>
        <p:txBody>
          <a:bodyPr wrap="none" rtlCol="0" anchor="t">
            <a:spAutoFit/>
          </a:bodyPr>
          <a:p>
            <a:r>
              <a:rPr lang="zh-CN" altLang="en-US" sz="2800" b="1" dirty="0">
                <a:solidFill>
                  <a:srgbClr val="92D050"/>
                </a:solidFill>
                <a:latin typeface="微软雅黑" panose="020B0503020204020204" pitchFamily="34" charset="-122"/>
                <a:ea typeface="微软雅黑" panose="020B0503020204020204" pitchFamily="34" charset="-122"/>
                <a:sym typeface="+mn-ea"/>
              </a:rPr>
              <a:t>结算岗位每日工作内容</a:t>
            </a:r>
            <a:endParaRPr lang="zh-CN" altLang="en-US" sz="2800" b="1" dirty="0">
              <a:solidFill>
                <a:srgbClr val="92D050"/>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6572237" y="5876369"/>
            <a:ext cx="593638" cy="607629"/>
            <a:chOff x="6740482" y="3567996"/>
            <a:chExt cx="593638" cy="607629"/>
          </a:xfrm>
        </p:grpSpPr>
        <p:sp>
          <p:nvSpPr>
            <p:cNvPr id="18" name="Oval 6"/>
            <p:cNvSpPr>
              <a:spLocks noChangeArrowheads="1"/>
            </p:cNvSpPr>
            <p:nvPr/>
          </p:nvSpPr>
          <p:spPr bwMode="auto">
            <a:xfrm>
              <a:off x="6740482" y="3567996"/>
              <a:ext cx="593638" cy="607629"/>
            </a:xfrm>
            <a:prstGeom prst="ellipse">
              <a:avLst/>
            </a:prstGeom>
            <a:solidFill>
              <a:srgbClr val="AA0030"/>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30">
                <a:ea typeface="微软雅黑" panose="020B0503020204020204" pitchFamily="34" charset="-122"/>
                <a:sym typeface="Arial" panose="020B0604020202020204" pitchFamily="34" charset="0"/>
              </a:endParaRPr>
            </a:p>
          </p:txBody>
        </p:sp>
        <p:sp>
          <p:nvSpPr>
            <p:cNvPr id="19" name="Text Box 24"/>
            <p:cNvSpPr txBox="1">
              <a:spLocks noChangeArrowheads="1"/>
            </p:cNvSpPr>
            <p:nvPr/>
          </p:nvSpPr>
          <p:spPr bwMode="auto">
            <a:xfrm>
              <a:off x="6809346" y="3675329"/>
              <a:ext cx="485878"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dirty="0">
                  <a:solidFill>
                    <a:schemeClr val="bg1"/>
                  </a:solidFill>
                  <a:ea typeface="微软雅黑" panose="020B0503020204020204" pitchFamily="34" charset="-122"/>
                  <a:sym typeface="Arial" panose="020B0604020202020204" pitchFamily="34" charset="0"/>
                </a:rPr>
                <a:t>0</a:t>
              </a:r>
              <a:r>
                <a:rPr lang="en-US" altLang="zh-CN" sz="2000" dirty="0">
                  <a:solidFill>
                    <a:schemeClr val="bg1"/>
                  </a:solidFill>
                  <a:ea typeface="微软雅黑" panose="020B0503020204020204" pitchFamily="34" charset="-122"/>
                  <a:sym typeface="Arial" panose="020B0604020202020204" pitchFamily="34" charset="0"/>
                </a:rPr>
                <a:t>8</a:t>
              </a:r>
              <a:endParaRPr lang="en-US" altLang="zh-CN" sz="2000" dirty="0">
                <a:solidFill>
                  <a:schemeClr val="bg1"/>
                </a:solidFill>
                <a:ea typeface="微软雅黑" panose="020B0503020204020204" pitchFamily="34" charset="-122"/>
                <a:sym typeface="Arial" panose="020B0604020202020204" pitchFamily="34" charset="0"/>
              </a:endParaRPr>
            </a:p>
          </p:txBody>
        </p:sp>
      </p:grpSp>
      <p:sp>
        <p:nvSpPr>
          <p:cNvPr id="21" name="文本框 20"/>
          <p:cNvSpPr txBox="1"/>
          <p:nvPr/>
        </p:nvSpPr>
        <p:spPr>
          <a:xfrm>
            <a:off x="7518400" y="5876290"/>
            <a:ext cx="4441190" cy="953135"/>
          </a:xfrm>
          <a:prstGeom prst="rect">
            <a:avLst/>
          </a:prstGeom>
          <a:noFill/>
        </p:spPr>
        <p:txBody>
          <a:bodyPr wrap="square" rtlCol="0" anchor="t">
            <a:spAutoFit/>
          </a:bodyPr>
          <a:p>
            <a:r>
              <a:rPr lang="zh-CN" altLang="zh-CN" sz="2800" b="1" dirty="0">
                <a:solidFill>
                  <a:schemeClr val="tx1"/>
                </a:solidFill>
                <a:latin typeface="微软雅黑" panose="020B0503020204020204" pitchFamily="34" charset="-122"/>
                <a:ea typeface="微软雅黑" panose="020B0503020204020204" pitchFamily="34" charset="-122"/>
                <a:sym typeface="+mn-ea"/>
              </a:rPr>
              <a:t>集散点建包费支线费操作费报价维护</a:t>
            </a:r>
            <a:endParaRPr lang="zh-CN" altLang="zh-CN" sz="2800" b="1"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838835" y="563919"/>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、集散点建包费报价维护</a:t>
            </a:r>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sym typeface="+mn-ea"/>
              </a:rPr>
              <a:t>集散点账号</a:t>
            </a:r>
            <a:endPar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sz="2800" b="1" dirty="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20201102_154810">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838835" y="1134745"/>
            <a:ext cx="9257030" cy="3853180"/>
          </a:xfrm>
          <a:prstGeom prst="rect">
            <a:avLst/>
          </a:prstGeom>
        </p:spPr>
      </p:pic>
      <p:sp>
        <p:nvSpPr>
          <p:cNvPr id="6" name="标题 1"/>
          <p:cNvSpPr txBox="1"/>
          <p:nvPr/>
        </p:nvSpPr>
        <p:spPr>
          <a:xfrm>
            <a:off x="635635" y="557343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b="1" dirty="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报价完成后，找代理区结算审核账单即可生效。</a:t>
            </a:r>
            <a:endParaRPr kumimoji="1" lang="zh-CN" altLang="en-US" sz="2800" b="1" dirty="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、集散点支线操作费报价维护</a:t>
            </a:r>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集散点账号</a:t>
            </a:r>
            <a:endPar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68427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集散点支线费维护</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新增</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942340" y="1673225"/>
            <a:ext cx="11135360" cy="38487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1050925" y="1013460"/>
          <a:ext cx="10302240" cy="5008880"/>
        </p:xfrm>
        <a:graphic>
          <a:graphicData uri="http://schemas.openxmlformats.org/drawingml/2006/table">
            <a:tbl>
              <a:tblPr firstRow="1" bandRow="1">
                <a:tableStyleId>{5C22544A-7EE6-4342-B048-85BDC9FD1C3A}</a:tableStyleId>
              </a:tblPr>
              <a:tblGrid>
                <a:gridCol w="829310"/>
                <a:gridCol w="959485"/>
                <a:gridCol w="1118870"/>
                <a:gridCol w="1110615"/>
                <a:gridCol w="870585"/>
                <a:gridCol w="855345"/>
                <a:gridCol w="1221740"/>
                <a:gridCol w="721995"/>
                <a:gridCol w="1308100"/>
                <a:gridCol w="1306195"/>
              </a:tblGrid>
              <a:tr h="365760">
                <a:tc gridSpan="4">
                  <a:txBody>
                    <a:bodyPr/>
                    <a:p>
                      <a:pPr indent="0">
                        <a:buNone/>
                      </a:pPr>
                      <a:r>
                        <a:rPr lang="zh-CN" sz="1000" b="1">
                          <a:solidFill>
                            <a:srgbClr val="000000"/>
                          </a:solidFill>
                          <a:latin typeface="Arial" panose="020B0604020202020204" pitchFamily="34" charset="0"/>
                          <a:ea typeface="微软雅黑" panose="020B0503020204020204" pitchFamily="34" charset="-122"/>
                        </a:rPr>
                        <a:t>二、操作费结算价</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vert="horz" anchor="b">
                    <a:lnL w="19050" cap="flat" cmpd="sng">
                      <a:solidFill>
                        <a:srgbClr val="A6A6A6"/>
                      </a:solidFill>
                      <a:prstDash val="solid"/>
                      <a:headEnd type="none" w="med" len="med"/>
                      <a:tailEnd type="none" w="med" len="med"/>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hMerge="1">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hMerge="1">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hMerge="1">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w="19050" cap="flat" cmpd="sng">
                      <a:solidFill>
                        <a:srgbClr val="A6A6A6"/>
                      </a:solidFill>
                      <a:prstDash val="solid"/>
                      <a:headEnd type="none" w="med" len="med"/>
                      <a:tailEnd type="none" w="med" len="med"/>
                    </a:lnR>
                    <a:lnT cap="flat">
                      <a:noFill/>
                    </a:lnT>
                    <a:lnB cap="flat">
                      <a:noFill/>
                    </a:lnB>
                    <a:lnTlToBr>
                      <a:noFill/>
                    </a:lnTlToBr>
                    <a:lnBlToTr>
                      <a:noFill/>
                    </a:lnBlToTr>
                    <a:solidFill>
                      <a:srgbClr val="E7E6E6"/>
                    </a:solidFill>
                  </a:tcPr>
                </a:tc>
                <a:tc>
                  <a:txBody>
                    <a:bodyPr/>
                    <a:p>
                      <a:pPr>
                        <a:buNone/>
                      </a:pPr>
                      <a:endParaRPr lang="zh-CN" altLang="en-US"/>
                    </a:p>
                  </a:txBody>
                  <a:tcPr/>
                </a:tc>
              </a:tr>
              <a:tr h="365760">
                <a:tc gridSpan="2">
                  <a:txBody>
                    <a:bodyPr/>
                    <a:p>
                      <a:pPr indent="0" algn="ctr">
                        <a:buNone/>
                      </a:pPr>
                      <a:r>
                        <a:rPr lang="zh-CN" sz="1000" b="1">
                          <a:solidFill>
                            <a:srgbClr val="000000"/>
                          </a:solidFill>
                          <a:latin typeface="Arial" panose="020B0604020202020204" pitchFamily="34" charset="0"/>
                          <a:ea typeface="微软雅黑" panose="020B0503020204020204" pitchFamily="34" charset="-122"/>
                        </a:rPr>
                        <a:t>类型</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1270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12700" cap="flat" cmpd="sng">
                      <a:solidFill>
                        <a:srgbClr val="A6A6A6"/>
                      </a:solidFill>
                      <a:prstDash val="solid"/>
                      <a:headEnd type="none" w="med" len="med"/>
                      <a:tailEnd type="none" w="med" len="med"/>
                    </a:lnB>
                    <a:lnTlToBr>
                      <a:noFill/>
                    </a:lnTlToBr>
                    <a:lnBlToTr>
                      <a:noFill/>
                    </a:lnBlToTr>
                    <a:solidFill>
                      <a:srgbClr val="E7E6E6"/>
                    </a:solidFill>
                  </a:tcPr>
                </a:tc>
                <a:tc hMerge="1">
                  <a:tcPr>
                    <a:lnR w="1270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12700" cap="flat" cmpd="sng">
                      <a:solidFill>
                        <a:srgbClr val="A6A6A6"/>
                      </a:solidFill>
                      <a:prstDash val="solid"/>
                      <a:headEnd type="none" w="med" len="med"/>
                      <a:tailEnd type="none" w="med" len="med"/>
                    </a:lnB>
                  </a:tcPr>
                </a:tc>
                <a:tc gridSpan="2">
                  <a:txBody>
                    <a:bodyPr/>
                    <a:p>
                      <a:pPr indent="0" algn="ctr">
                        <a:buNone/>
                      </a:pPr>
                      <a:r>
                        <a:rPr lang="zh-CN" sz="1000" b="1">
                          <a:solidFill>
                            <a:srgbClr val="000000"/>
                          </a:solidFill>
                          <a:latin typeface="Arial" panose="020B0604020202020204" pitchFamily="34" charset="0"/>
                          <a:ea typeface="微软雅黑" panose="020B0503020204020204" pitchFamily="34" charset="-122"/>
                        </a:rPr>
                        <a:t>收费标准（元/票）</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vert="horz" anchor="ctr">
                    <a:lnL w="12700" cap="flat" cmpd="sng">
                      <a:solidFill>
                        <a:srgbClr val="A6A6A6"/>
                      </a:solidFill>
                      <a:prstDash val="solid"/>
                      <a:headEnd type="none" w="med" len="med"/>
                      <a:tailEnd type="none" w="med" len="med"/>
                    </a:lnL>
                    <a:lnR w="1270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12700" cap="flat" cmpd="sng">
                      <a:solidFill>
                        <a:srgbClr val="A6A6A6"/>
                      </a:solidFill>
                      <a:prstDash val="solid"/>
                      <a:headEnd type="none" w="med" len="med"/>
                      <a:tailEnd type="none" w="med" len="med"/>
                    </a:lnB>
                    <a:lnTlToBr>
                      <a:noFill/>
                    </a:lnTlToBr>
                    <a:lnBlToTr>
                      <a:noFill/>
                    </a:lnBlToTr>
                    <a:solidFill>
                      <a:srgbClr val="E7E6E6"/>
                    </a:solidFill>
                  </a:tcPr>
                </a:tc>
                <a:tc hMerge="1">
                  <a:tcPr>
                    <a:lnR w="1270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12700" cap="flat" cmpd="sng">
                      <a:solidFill>
                        <a:srgbClr val="A6A6A6"/>
                      </a:solidFill>
                      <a:prstDash val="solid"/>
                      <a:headEnd type="none" w="med" len="med"/>
                      <a:tailEnd type="none" w="med" len="med"/>
                    </a:lnB>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w="12700" cap="flat" cmpd="sng">
                      <a:solidFill>
                        <a:srgbClr val="A6A6A6"/>
                      </a:solidFill>
                      <a:prstDash val="solid"/>
                      <a:headEnd type="none" w="med" len="med"/>
                      <a:tailEnd type="none" w="med" len="med"/>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w="19050" cap="flat" cmpd="sng">
                      <a:solidFill>
                        <a:srgbClr val="A6A6A6"/>
                      </a:solidFill>
                      <a:prstDash val="solid"/>
                      <a:headEnd type="none" w="med" len="med"/>
                      <a:tailEnd type="none" w="med" len="med"/>
                    </a:lnR>
                    <a:lnT cap="flat">
                      <a:noFill/>
                    </a:lnT>
                    <a:lnB cap="flat">
                      <a:noFill/>
                    </a:lnB>
                    <a:lnTlToBr>
                      <a:noFill/>
                    </a:lnTlToBr>
                    <a:lnBlToTr>
                      <a:noFill/>
                    </a:lnBlToTr>
                    <a:solidFill>
                      <a:srgbClr val="E7E6E6"/>
                    </a:solidFill>
                  </a:tcPr>
                </a:tc>
                <a:tc>
                  <a:txBody>
                    <a:bodyPr/>
                    <a:p>
                      <a:pPr>
                        <a:buNone/>
                      </a:pPr>
                      <a:endParaRPr lang="zh-CN" altLang="en-US"/>
                    </a:p>
                  </a:txBody>
                  <a:tcPr/>
                </a:tc>
              </a:tr>
              <a:tr h="365760">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省内件（含同城）</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12700" cap="flat" cmpd="sng">
                      <a:solidFill>
                        <a:srgbClr val="A6A6A6"/>
                      </a:solidFill>
                      <a:prstDash val="solid"/>
                      <a:headEnd type="none" w="med" len="med"/>
                      <a:tailEnd type="none" w="med" len="med"/>
                    </a:lnR>
                    <a:lnT w="12700" cap="flat" cmpd="sng">
                      <a:solidFill>
                        <a:srgbClr val="A6A6A6"/>
                      </a:solidFill>
                      <a:prstDash val="solid"/>
                      <a:headEnd type="none" w="med" len="med"/>
                      <a:tailEnd type="none" w="med" len="med"/>
                    </a:lnT>
                    <a:lnB w="12700" cap="flat" cmpd="sng">
                      <a:solidFill>
                        <a:srgbClr val="A6A6A6"/>
                      </a:solidFill>
                      <a:prstDash val="solid"/>
                      <a:headEnd type="none" w="med" len="med"/>
                      <a:tailEnd type="none" w="med" len="med"/>
                    </a:lnB>
                    <a:lnTlToBr>
                      <a:noFill/>
                    </a:lnTlToBr>
                    <a:lnBlToTr>
                      <a:noFill/>
                    </a:lnBlToTr>
                    <a:solidFill>
                      <a:srgbClr val="E7E6E6"/>
                    </a:solidFill>
                  </a:tcPr>
                </a:tc>
                <a:tc hMerge="1">
                  <a:tcPr>
                    <a:lnR w="12700" cap="flat" cmpd="sng">
                      <a:solidFill>
                        <a:srgbClr val="A6A6A6"/>
                      </a:solidFill>
                      <a:prstDash val="solid"/>
                      <a:headEnd type="none" w="med" len="med"/>
                      <a:tailEnd type="none" w="med" len="med"/>
                    </a:lnR>
                    <a:lnT w="12700" cap="flat" cmpd="sng">
                      <a:solidFill>
                        <a:srgbClr val="A6A6A6"/>
                      </a:solidFill>
                      <a:prstDash val="solid"/>
                      <a:headEnd type="none" w="med" len="med"/>
                      <a:tailEnd type="none" w="med" len="med"/>
                    </a:lnT>
                    <a:lnB w="12700" cap="flat" cmpd="sng">
                      <a:solidFill>
                        <a:srgbClr val="A6A6A6"/>
                      </a:solidFill>
                      <a:prstDash val="solid"/>
                      <a:headEnd type="none" w="med" len="med"/>
                      <a:tailEnd type="none" w="med" len="med"/>
                    </a:lnB>
                  </a:tcPr>
                </a:tc>
                <a:tc gridSpan="2">
                  <a:txBody>
                    <a:bodyPr/>
                    <a:p>
                      <a:pPr indent="0" algn="ctr">
                        <a:buNone/>
                      </a:pPr>
                      <a:r>
                        <a:rPr lang="en-US" sz="1000" b="0">
                          <a:solidFill>
                            <a:srgbClr val="000000"/>
                          </a:solidFill>
                          <a:latin typeface="微软雅黑" panose="020B0503020204020204" pitchFamily="34" charset="-122"/>
                        </a:rPr>
                        <a:t>0.12</a:t>
                      </a:r>
                      <a:endParaRPr lang="en-US" altLang="en-US" sz="1000" b="0">
                        <a:solidFill>
                          <a:srgbClr val="000000"/>
                        </a:solidFill>
                        <a:latin typeface="微软雅黑" panose="020B0503020204020204" pitchFamily="34" charset="-122"/>
                      </a:endParaRPr>
                    </a:p>
                  </a:txBody>
                  <a:tcPr marL="12700" marR="12700" marT="12700" vert="horz" anchor="ctr">
                    <a:lnL w="12700" cap="flat" cmpd="sng">
                      <a:solidFill>
                        <a:srgbClr val="A6A6A6"/>
                      </a:solidFill>
                      <a:prstDash val="solid"/>
                      <a:headEnd type="none" w="med" len="med"/>
                      <a:tailEnd type="none" w="med" len="med"/>
                    </a:lnL>
                    <a:lnR w="12700" cap="flat" cmpd="sng">
                      <a:solidFill>
                        <a:srgbClr val="A6A6A6"/>
                      </a:solidFill>
                      <a:prstDash val="solid"/>
                      <a:headEnd type="none" w="med" len="med"/>
                      <a:tailEnd type="none" w="med" len="med"/>
                    </a:lnR>
                    <a:lnT w="12700" cap="flat" cmpd="sng">
                      <a:solidFill>
                        <a:srgbClr val="A6A6A6"/>
                      </a:solidFill>
                      <a:prstDash val="solid"/>
                      <a:headEnd type="none" w="med" len="med"/>
                      <a:tailEnd type="none" w="med" len="med"/>
                    </a:lnT>
                    <a:lnB w="12700" cap="flat" cmpd="sng">
                      <a:solidFill>
                        <a:srgbClr val="A6A6A6"/>
                      </a:solidFill>
                      <a:prstDash val="solid"/>
                      <a:headEnd type="none" w="med" len="med"/>
                      <a:tailEnd type="none" w="med" len="med"/>
                    </a:lnB>
                    <a:lnTlToBr>
                      <a:noFill/>
                    </a:lnTlToBr>
                    <a:lnBlToTr>
                      <a:noFill/>
                    </a:lnBlToTr>
                    <a:solidFill>
                      <a:srgbClr val="E7E6E6"/>
                    </a:solidFill>
                  </a:tcPr>
                </a:tc>
                <a:tc hMerge="1">
                  <a:tcPr>
                    <a:lnR w="12700" cap="flat" cmpd="sng">
                      <a:solidFill>
                        <a:srgbClr val="A6A6A6"/>
                      </a:solidFill>
                      <a:prstDash val="solid"/>
                      <a:headEnd type="none" w="med" len="med"/>
                      <a:tailEnd type="none" w="med" len="med"/>
                    </a:lnR>
                    <a:lnT w="12700" cap="flat" cmpd="sng">
                      <a:solidFill>
                        <a:srgbClr val="A6A6A6"/>
                      </a:solidFill>
                      <a:prstDash val="solid"/>
                      <a:headEnd type="none" w="med" len="med"/>
                      <a:tailEnd type="none" w="med" len="med"/>
                    </a:lnT>
                    <a:lnB w="12700" cap="flat" cmpd="sng">
                      <a:solidFill>
                        <a:srgbClr val="A6A6A6"/>
                      </a:solidFill>
                      <a:prstDash val="solid"/>
                      <a:headEnd type="none" w="med" len="med"/>
                      <a:tailEnd type="none" w="med" len="med"/>
                    </a:lnB>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w="12700" cap="flat" cmpd="sng">
                      <a:solidFill>
                        <a:srgbClr val="A6A6A6"/>
                      </a:solidFill>
                      <a:prstDash val="solid"/>
                      <a:headEnd type="none" w="med" len="med"/>
                      <a:tailEnd type="none" w="med" len="med"/>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w="19050" cap="flat" cmpd="sng">
                      <a:solidFill>
                        <a:srgbClr val="A6A6A6"/>
                      </a:solidFill>
                      <a:prstDash val="solid"/>
                      <a:headEnd type="none" w="med" len="med"/>
                      <a:tailEnd type="none" w="med" len="med"/>
                    </a:lnR>
                    <a:lnT cap="flat">
                      <a:noFill/>
                    </a:lnT>
                    <a:lnB cap="flat">
                      <a:noFill/>
                    </a:lnB>
                    <a:lnTlToBr>
                      <a:noFill/>
                    </a:lnTlToBr>
                    <a:lnBlToTr>
                      <a:noFill/>
                    </a:lnBlToTr>
                    <a:solidFill>
                      <a:srgbClr val="E7E6E6"/>
                    </a:solidFill>
                  </a:tcPr>
                </a:tc>
                <a:tc>
                  <a:txBody>
                    <a:bodyPr/>
                    <a:p>
                      <a:pPr>
                        <a:buNone/>
                      </a:pPr>
                      <a:endParaRPr lang="zh-CN" altLang="en-US"/>
                    </a:p>
                  </a:txBody>
                  <a:tcPr/>
                </a:tc>
              </a:tr>
              <a:tr h="365760">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省外件</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12700" cap="flat" cmpd="sng">
                      <a:solidFill>
                        <a:srgbClr val="A6A6A6"/>
                      </a:solidFill>
                      <a:prstDash val="solid"/>
                      <a:headEnd type="none" w="med" len="med"/>
                      <a:tailEnd type="none" w="med" len="med"/>
                    </a:lnR>
                    <a:lnT w="1270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lnTlToBr>
                      <a:noFill/>
                    </a:lnTlToBr>
                    <a:lnBlToTr>
                      <a:noFill/>
                    </a:lnBlToTr>
                    <a:solidFill>
                      <a:srgbClr val="E7E6E6"/>
                    </a:solidFill>
                  </a:tcPr>
                </a:tc>
                <a:tc hMerge="1">
                  <a:tcPr>
                    <a:lnR w="12700" cap="flat" cmpd="sng">
                      <a:solidFill>
                        <a:srgbClr val="A6A6A6"/>
                      </a:solidFill>
                      <a:prstDash val="solid"/>
                      <a:headEnd type="none" w="med" len="med"/>
                      <a:tailEnd type="none" w="med" len="med"/>
                    </a:lnR>
                    <a:lnT w="1270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tcPr>
                </a:tc>
                <a:tc gridSpan="2">
                  <a:txBody>
                    <a:bodyPr/>
                    <a:p>
                      <a:pPr indent="0" algn="ctr">
                        <a:buNone/>
                      </a:pPr>
                      <a:r>
                        <a:rPr lang="en-US" sz="1000" b="0">
                          <a:solidFill>
                            <a:srgbClr val="000000"/>
                          </a:solidFill>
                          <a:latin typeface="微软雅黑" panose="020B0503020204020204" pitchFamily="34" charset="-122"/>
                        </a:rPr>
                        <a:t>0.24</a:t>
                      </a:r>
                      <a:endParaRPr lang="en-US" altLang="en-US" sz="1000" b="0">
                        <a:solidFill>
                          <a:srgbClr val="000000"/>
                        </a:solidFill>
                        <a:latin typeface="微软雅黑" panose="020B0503020204020204" pitchFamily="34" charset="-122"/>
                      </a:endParaRPr>
                    </a:p>
                  </a:txBody>
                  <a:tcPr marL="12700" marR="12700" marT="12700" vert="horz" anchor="ctr">
                    <a:lnL w="12700" cap="flat" cmpd="sng">
                      <a:solidFill>
                        <a:srgbClr val="A6A6A6"/>
                      </a:solidFill>
                      <a:prstDash val="solid"/>
                      <a:headEnd type="none" w="med" len="med"/>
                      <a:tailEnd type="none" w="med" len="med"/>
                    </a:lnL>
                    <a:lnR w="12700" cap="flat" cmpd="sng">
                      <a:solidFill>
                        <a:srgbClr val="A6A6A6"/>
                      </a:solidFill>
                      <a:prstDash val="solid"/>
                      <a:headEnd type="none" w="med" len="med"/>
                      <a:tailEnd type="none" w="med" len="med"/>
                    </a:lnR>
                    <a:lnT w="1270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lnTlToBr>
                      <a:noFill/>
                    </a:lnTlToBr>
                    <a:lnBlToTr>
                      <a:noFill/>
                    </a:lnBlToTr>
                    <a:solidFill>
                      <a:srgbClr val="E7E6E6"/>
                    </a:solidFill>
                  </a:tcPr>
                </a:tc>
                <a:tc hMerge="1">
                  <a:tcPr>
                    <a:lnR w="12700" cap="flat" cmpd="sng">
                      <a:solidFill>
                        <a:srgbClr val="A6A6A6"/>
                      </a:solidFill>
                      <a:prstDash val="solid"/>
                      <a:headEnd type="none" w="med" len="med"/>
                      <a:tailEnd type="none" w="med" len="med"/>
                    </a:lnR>
                    <a:lnT w="1270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w="12700" cap="flat" cmpd="sng">
                      <a:solidFill>
                        <a:srgbClr val="A6A6A6"/>
                      </a:solidFill>
                      <a:prstDash val="solid"/>
                      <a:headEnd type="none" w="med" len="med"/>
                      <a:tailEnd type="none" w="med" len="med"/>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cap="flat">
                      <a:noFill/>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w="19050" cap="flat" cmpd="sng">
                      <a:solidFill>
                        <a:srgbClr val="A6A6A6"/>
                      </a:solidFill>
                      <a:prstDash val="solid"/>
                      <a:headEnd type="none" w="med" len="med"/>
                      <a:tailEnd type="none" w="med" len="med"/>
                    </a:lnR>
                    <a:lnT cap="flat">
                      <a:noFill/>
                    </a:lnT>
                    <a:lnB cap="flat">
                      <a:noFill/>
                    </a:lnB>
                    <a:lnTlToBr>
                      <a:noFill/>
                    </a:lnTlToBr>
                    <a:lnBlToTr>
                      <a:noFill/>
                    </a:lnBlToTr>
                    <a:solidFill>
                      <a:srgbClr val="E7E6E6"/>
                    </a:solidFill>
                  </a:tcPr>
                </a:tc>
                <a:tc>
                  <a:txBody>
                    <a:bodyPr/>
                    <a:p>
                      <a:pPr>
                        <a:buNone/>
                      </a:pPr>
                      <a:endParaRPr lang="zh-CN" altLang="en-US"/>
                    </a:p>
                  </a:txBody>
                  <a:tcPr/>
                </a:tc>
              </a:tr>
              <a:tr h="365760">
                <a:tc gridSpan="9">
                  <a:txBody>
                    <a:bodyPr/>
                    <a:p>
                      <a:pPr indent="0">
                        <a:buNone/>
                      </a:pPr>
                      <a:r>
                        <a:rPr lang="zh-CN" sz="1000" b="0">
                          <a:solidFill>
                            <a:srgbClr val="000000"/>
                          </a:solidFill>
                          <a:latin typeface="Arial" panose="020B0604020202020204" pitchFamily="34" charset="0"/>
                          <a:ea typeface="微软雅黑" panose="020B0503020204020204" pitchFamily="34" charset="-122"/>
                        </a:rPr>
                        <a:t>①省内件：快件始发转运中心所属省份（或直辖市）与快件目的转运中心所属省份（或直辖市）相同。</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1905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cap="flat">
                      <a:noFill/>
                    </a:lnB>
                    <a:lnTlToBr>
                      <a:noFill/>
                    </a:lnTlToBr>
                    <a:lnBlToTr>
                      <a:noFill/>
                    </a:lnBlToTr>
                    <a:solidFill>
                      <a:srgbClr val="E7E6E6"/>
                    </a:solidFill>
                  </a:tcPr>
                </a:tc>
                <a:tc hMerge="1">
                  <a:tcPr marL="12700" marR="12700" marT="12700" vert="horz" anchor="ctr">
                    <a:lnL>
                      <a:noFill/>
                    </a:lnL>
                    <a:lnR>
                      <a:noFill/>
                    </a:lnR>
                    <a:lnT w="19050" cap="flat" cmpd="sng">
                      <a:solidFill>
                        <a:srgbClr val="A6A6A6"/>
                      </a:solidFill>
                      <a:prstDash val="solid"/>
                      <a:headEnd type="none" w="med" len="med"/>
                      <a:tailEnd type="none" w="med" len="med"/>
                    </a:lnT>
                    <a:lnB cap="flat">
                      <a:noFill/>
                    </a:lnB>
                    <a:lnTlToBr>
                      <a:noFill/>
                    </a:lnTlToBr>
                    <a:lnBlToTr>
                      <a:noFill/>
                    </a:lnBlToTr>
                    <a:solidFill>
                      <a:srgbClr val="E7E6E6"/>
                    </a:solidFill>
                  </a:tcPr>
                </a:tc>
                <a:tc hMerge="1">
                  <a:tcPr marL="12700" marR="12700" marT="12700" vert="horz" anchor="ctr">
                    <a:lnL>
                      <a:noFill/>
                    </a:lnL>
                    <a:lnR>
                      <a:noFill/>
                    </a:lnR>
                    <a:lnT w="19050" cap="flat" cmpd="sng">
                      <a:solidFill>
                        <a:srgbClr val="A6A6A6"/>
                      </a:solidFill>
                      <a:prstDash val="solid"/>
                      <a:headEnd type="none" w="med" len="med"/>
                      <a:tailEnd type="none" w="med" len="med"/>
                    </a:lnT>
                    <a:lnB cap="flat">
                      <a:noFill/>
                    </a:lnB>
                    <a:lnTlToBr>
                      <a:noFill/>
                    </a:lnTlToBr>
                    <a:lnBlToTr>
                      <a:noFill/>
                    </a:lnBlToTr>
                    <a:solidFill>
                      <a:srgbClr val="E7E6E6"/>
                    </a:solidFill>
                  </a:tcPr>
                </a:tc>
                <a:tc hMerge="1">
                  <a:tcPr marL="12700" marR="12700" marT="12700" vert="horz" anchor="ctr">
                    <a:lnL>
                      <a:noFill/>
                    </a:lnL>
                    <a:lnR>
                      <a:noFill/>
                    </a:lnR>
                    <a:lnT w="19050" cap="flat" cmpd="sng">
                      <a:solidFill>
                        <a:srgbClr val="A6A6A6"/>
                      </a:solidFill>
                      <a:prstDash val="solid"/>
                      <a:headEnd type="none" w="med" len="med"/>
                      <a:tailEnd type="none" w="med" len="med"/>
                    </a:lnT>
                    <a:lnB cap="flat">
                      <a:noFill/>
                    </a:lnB>
                    <a:lnTlToBr>
                      <a:noFill/>
                    </a:lnTlToBr>
                    <a:lnBlToTr>
                      <a:noFill/>
                    </a:lnBlToTr>
                    <a:solidFill>
                      <a:srgbClr val="E7E6E6"/>
                    </a:solidFill>
                  </a:tcPr>
                </a:tc>
                <a:tc hMerge="1">
                  <a:tcPr marL="12700" marR="12700" marT="12700" vert="horz" anchor="b">
                    <a:lnL>
                      <a:noFill/>
                    </a:lnL>
                    <a:lnR>
                      <a:noFill/>
                    </a:lnR>
                    <a:lnT cap="flat">
                      <a:noFill/>
                    </a:lnT>
                    <a:lnB cap="flat">
                      <a:noFill/>
                    </a:lnB>
                    <a:lnTlToBr>
                      <a:noFill/>
                    </a:lnTlToBr>
                    <a:lnBlToTr>
                      <a:noFill/>
                    </a:lnBlToTr>
                    <a:solidFill>
                      <a:srgbClr val="E7E6E6"/>
                    </a:solidFill>
                  </a:tcPr>
                </a:tc>
                <a:tc hMerge="1">
                  <a:tcPr marL="12700" marR="12700" marT="12700" vert="horz" anchor="b">
                    <a:lnL>
                      <a:noFill/>
                    </a:lnL>
                    <a:lnR>
                      <a:noFill/>
                    </a:lnR>
                    <a:lnT cap="flat">
                      <a:noFill/>
                    </a:lnT>
                    <a:lnB cap="flat">
                      <a:noFill/>
                    </a:lnB>
                    <a:lnTlToBr>
                      <a:noFill/>
                    </a:lnTlToBr>
                    <a:lnBlToTr>
                      <a:noFill/>
                    </a:lnBlToTr>
                    <a:solidFill>
                      <a:srgbClr val="E7E6E6"/>
                    </a:solidFill>
                  </a:tcPr>
                </a:tc>
                <a:tc hMerge="1">
                  <a:tcPr marL="12700" marR="12700" marT="12700" vert="horz" anchor="b">
                    <a:lnL>
                      <a:noFill/>
                    </a:lnL>
                    <a:lnR>
                      <a:noFill/>
                    </a:lnR>
                    <a:lnT cap="flat">
                      <a:noFill/>
                    </a:lnT>
                    <a:lnB cap="flat">
                      <a:noFill/>
                    </a:lnB>
                    <a:lnTlToBr>
                      <a:noFill/>
                    </a:lnTlToBr>
                    <a:lnBlToTr>
                      <a:noFill/>
                    </a:lnBlToTr>
                    <a:solidFill>
                      <a:srgbClr val="E7E6E6"/>
                    </a:solidFill>
                  </a:tcPr>
                </a:tc>
                <a:tc hMerge="1">
                  <a:tcPr marL="12700" marR="12700" marT="12700" vert="horz" anchor="b">
                    <a:lnL>
                      <a:noFill/>
                    </a:lnL>
                    <a:lnR>
                      <a:noFill/>
                    </a:lnR>
                    <a:lnT cap="flat">
                      <a:noFill/>
                    </a:lnT>
                    <a:lnB cap="flat">
                      <a:noFill/>
                    </a:lnB>
                    <a:lnTlToBr>
                      <a:noFill/>
                    </a:lnTlToBr>
                    <a:lnBlToTr>
                      <a:noFill/>
                    </a:lnBlToTr>
                    <a:solidFill>
                      <a:srgbClr val="E7E6E6"/>
                    </a:solidFill>
                  </a:tcPr>
                </a:tc>
                <a:tc hMerge="1">
                  <a:tcPr marL="12700" marR="12700" marT="12700" vert="horz" anchor="b">
                    <a:lnL>
                      <a:noFill/>
                    </a:lnL>
                    <a:lnR w="19050" cap="flat" cmpd="sng">
                      <a:solidFill>
                        <a:srgbClr val="A6A6A6"/>
                      </a:solidFill>
                      <a:prstDash val="solid"/>
                      <a:headEnd type="none" w="med" len="med"/>
                      <a:tailEnd type="none" w="med" len="med"/>
                    </a:lnR>
                    <a:lnT cap="flat">
                      <a:noFill/>
                    </a:lnT>
                    <a:lnB cap="flat">
                      <a:noFill/>
                    </a:lnB>
                    <a:lnTlToBr>
                      <a:noFill/>
                    </a:lnTlToBr>
                    <a:lnBlToTr>
                      <a:noFill/>
                    </a:lnBlToTr>
                    <a:solidFill>
                      <a:srgbClr val="E7E6E6"/>
                    </a:solidFill>
                  </a:tcPr>
                </a:tc>
                <a:tc>
                  <a:txBody>
                    <a:bodyPr/>
                    <a:p>
                      <a:pPr>
                        <a:buNone/>
                      </a:pPr>
                      <a:endParaRPr lang="zh-CN" altLang="en-US"/>
                    </a:p>
                  </a:txBody>
                  <a:tcPr/>
                </a:tc>
              </a:tr>
              <a:tr h="365760">
                <a:tc gridSpan="9">
                  <a:txBody>
                    <a:bodyPr/>
                    <a:p>
                      <a:pPr indent="0">
                        <a:buNone/>
                      </a:pPr>
                      <a:r>
                        <a:rPr lang="zh-CN" sz="1000" b="0">
                          <a:solidFill>
                            <a:srgbClr val="000000"/>
                          </a:solidFill>
                          <a:latin typeface="Arial" panose="020B0604020202020204" pitchFamily="34" charset="0"/>
                          <a:ea typeface="微软雅黑" panose="020B0503020204020204" pitchFamily="34" charset="-122"/>
                        </a:rPr>
                        <a:t>②省外件：快件始发转运中心所属省份（或直辖市）与快件目的转运中心所属省份（或直辖市）不同。</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19050" cap="flat" cmpd="sng">
                      <a:solidFill>
                        <a:srgbClr val="A6A6A6"/>
                      </a:solidFill>
                      <a:prstDash val="solid"/>
                      <a:headEnd type="none" w="med" len="med"/>
                      <a:tailEnd type="none" w="med" len="med"/>
                    </a:lnR>
                    <a:lnT cap="flat">
                      <a:noFill/>
                    </a:lnT>
                    <a:lnB cap="flat">
                      <a:noFill/>
                    </a:lnB>
                    <a:lnTlToBr>
                      <a:noFill/>
                    </a:lnTlToBr>
                    <a:lnBlToTr>
                      <a:noFill/>
                    </a:lnBlToTr>
                    <a:solidFill>
                      <a:srgbClr val="E7E6E6"/>
                    </a:solidFill>
                  </a:tcPr>
                </a:tc>
                <a:tc hMerge="1">
                  <a:tcPr marL="12700" marR="12700" marT="12700" vert="horz" anchor="ctr">
                    <a:lnL>
                      <a:noFill/>
                    </a:lnL>
                    <a:lnR>
                      <a:noFill/>
                    </a:lnR>
                    <a:lnT cap="flat">
                      <a:noFill/>
                    </a:lnT>
                    <a:lnB cap="flat">
                      <a:noFill/>
                    </a:lnB>
                    <a:lnTlToBr>
                      <a:noFill/>
                    </a:lnTlToBr>
                    <a:lnBlToTr>
                      <a:noFill/>
                    </a:lnBlToTr>
                    <a:solidFill>
                      <a:srgbClr val="E7E6E6"/>
                    </a:solidFill>
                  </a:tcPr>
                </a:tc>
                <a:tc hMerge="1">
                  <a:tcPr marL="12700" marR="12700" marT="12700" vert="horz" anchor="ctr">
                    <a:lnL>
                      <a:noFill/>
                    </a:lnL>
                    <a:lnR>
                      <a:noFill/>
                    </a:lnR>
                    <a:lnT cap="flat">
                      <a:noFill/>
                    </a:lnT>
                    <a:lnB cap="flat">
                      <a:noFill/>
                    </a:lnB>
                    <a:lnTlToBr>
                      <a:noFill/>
                    </a:lnTlToBr>
                    <a:lnBlToTr>
                      <a:noFill/>
                    </a:lnBlToTr>
                    <a:solidFill>
                      <a:srgbClr val="E7E6E6"/>
                    </a:solidFill>
                  </a:tcPr>
                </a:tc>
                <a:tc hMerge="1">
                  <a:tcPr marL="12700" marR="12700" marT="12700" vert="horz" anchor="ctr">
                    <a:lnL>
                      <a:noFill/>
                    </a:lnL>
                    <a:lnR>
                      <a:noFill/>
                    </a:lnR>
                    <a:lnT cap="flat">
                      <a:noFill/>
                    </a:lnT>
                    <a:lnB cap="flat">
                      <a:noFill/>
                    </a:lnB>
                    <a:lnTlToBr>
                      <a:noFill/>
                    </a:lnTlToBr>
                    <a:lnBlToTr>
                      <a:noFill/>
                    </a:lnBlToTr>
                    <a:solidFill>
                      <a:srgbClr val="E7E6E6"/>
                    </a:solidFill>
                  </a:tcPr>
                </a:tc>
                <a:tc hMerge="1">
                  <a:tcPr marL="12700" marR="12700" marT="12700" vert="horz" anchor="b">
                    <a:lnL>
                      <a:noFill/>
                    </a:lnL>
                    <a:lnR>
                      <a:noFill/>
                    </a:lnR>
                    <a:lnT cap="flat">
                      <a:noFill/>
                    </a:lnT>
                    <a:lnB cap="flat">
                      <a:noFill/>
                    </a:lnB>
                    <a:lnTlToBr>
                      <a:noFill/>
                    </a:lnTlToBr>
                    <a:lnBlToTr>
                      <a:noFill/>
                    </a:lnBlToTr>
                    <a:solidFill>
                      <a:srgbClr val="E7E6E6"/>
                    </a:solidFill>
                  </a:tcPr>
                </a:tc>
                <a:tc hMerge="1">
                  <a:tcPr marL="12700" marR="12700" marT="12700" vert="horz" anchor="b">
                    <a:lnL>
                      <a:noFill/>
                    </a:lnL>
                    <a:lnR>
                      <a:noFill/>
                    </a:lnR>
                    <a:lnT cap="flat">
                      <a:noFill/>
                    </a:lnT>
                    <a:lnB cap="flat">
                      <a:noFill/>
                    </a:lnB>
                    <a:lnTlToBr>
                      <a:noFill/>
                    </a:lnTlToBr>
                    <a:lnBlToTr>
                      <a:noFill/>
                    </a:lnBlToTr>
                    <a:solidFill>
                      <a:srgbClr val="E7E6E6"/>
                    </a:solidFill>
                  </a:tcPr>
                </a:tc>
                <a:tc hMerge="1">
                  <a:tcPr marL="12700" marR="12700" marT="12700" vert="horz" anchor="b">
                    <a:lnL>
                      <a:noFill/>
                    </a:lnL>
                    <a:lnR>
                      <a:noFill/>
                    </a:lnR>
                    <a:lnT cap="flat">
                      <a:noFill/>
                    </a:lnT>
                    <a:lnB cap="flat">
                      <a:noFill/>
                    </a:lnB>
                    <a:lnTlToBr>
                      <a:noFill/>
                    </a:lnTlToBr>
                    <a:lnBlToTr>
                      <a:noFill/>
                    </a:lnBlToTr>
                    <a:solidFill>
                      <a:srgbClr val="E7E6E6"/>
                    </a:solidFill>
                  </a:tcPr>
                </a:tc>
                <a:tc hMerge="1">
                  <a:tcPr marL="12700" marR="12700" marT="12700" vert="horz" anchor="b">
                    <a:lnL>
                      <a:noFill/>
                    </a:lnL>
                    <a:lnR>
                      <a:noFill/>
                    </a:lnR>
                    <a:lnT cap="flat">
                      <a:noFill/>
                    </a:lnT>
                    <a:lnB cap="flat">
                      <a:noFill/>
                    </a:lnB>
                    <a:lnTlToBr>
                      <a:noFill/>
                    </a:lnTlToBr>
                    <a:lnBlToTr>
                      <a:noFill/>
                    </a:lnBlToTr>
                    <a:solidFill>
                      <a:srgbClr val="E7E6E6"/>
                    </a:solidFill>
                  </a:tcPr>
                </a:tc>
                <a:tc hMerge="1">
                  <a:tcPr marL="12700" marR="12700" marT="12700" vert="horz" anchor="b">
                    <a:lnL>
                      <a:noFill/>
                    </a:lnL>
                    <a:lnR w="19050" cap="flat" cmpd="sng">
                      <a:solidFill>
                        <a:srgbClr val="A6A6A6"/>
                      </a:solidFill>
                      <a:prstDash val="solid"/>
                      <a:headEnd type="none" w="med" len="med"/>
                      <a:tailEnd type="none" w="med" len="med"/>
                    </a:lnR>
                    <a:lnT cap="flat">
                      <a:noFill/>
                    </a:lnT>
                    <a:lnB cap="flat">
                      <a:noFill/>
                    </a:lnB>
                    <a:lnTlToBr>
                      <a:noFill/>
                    </a:lnTlToBr>
                    <a:lnBlToTr>
                      <a:noFill/>
                    </a:lnBlToTr>
                    <a:solidFill>
                      <a:srgbClr val="E7E6E6"/>
                    </a:solidFill>
                  </a:tcPr>
                </a:tc>
                <a:tc>
                  <a:txBody>
                    <a:bodyPr/>
                    <a:p>
                      <a:pPr>
                        <a:buNone/>
                      </a:pPr>
                      <a:endParaRPr lang="zh-CN" altLang="en-US"/>
                    </a:p>
                  </a:txBody>
                  <a:tcPr/>
                </a:tc>
              </a:tr>
              <a:tr h="365760">
                <a:tc gridSpan="4">
                  <a:txBody>
                    <a:bodyPr/>
                    <a:p>
                      <a:pPr indent="0">
                        <a:buNone/>
                      </a:pPr>
                      <a:r>
                        <a:rPr lang="zh-CN" sz="1000" b="1">
                          <a:solidFill>
                            <a:srgbClr val="000000"/>
                          </a:solidFill>
                          <a:latin typeface="Arial" panose="020B0604020202020204" pitchFamily="34" charset="0"/>
                          <a:ea typeface="微软雅黑" panose="020B0503020204020204" pitchFamily="34" charset="-122"/>
                        </a:rPr>
                        <a:t>三、中转费标准结算价</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vert="horz" anchor="b">
                    <a:lnL w="19050" cap="flat" cmpd="sng">
                      <a:solidFill>
                        <a:srgbClr val="A6A6A6"/>
                      </a:solidFill>
                      <a:prstDash val="solid"/>
                      <a:headEnd type="none" w="med" len="med"/>
                      <a:tailEnd type="none" w="med" len="med"/>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hMerge="1">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hMerge="1">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hMerge="1">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a:noFill/>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buNone/>
                      </a:pPr>
                      <a:endParaRPr lang="en-US" altLang="en-US" sz="1000" b="0">
                        <a:solidFill>
                          <a:srgbClr val="000000"/>
                        </a:solidFill>
                        <a:latin typeface="微软雅黑" panose="020B0503020204020204" pitchFamily="34" charset="-122"/>
                      </a:endParaRPr>
                    </a:p>
                  </a:txBody>
                  <a:tcPr marL="12700" marR="12700" marT="12700" vert="horz" anchor="b">
                    <a:lnL>
                      <a:noFill/>
                    </a:lnL>
                    <a:lnR w="19050" cap="flat" cmpd="sng">
                      <a:solidFill>
                        <a:srgbClr val="A6A6A6"/>
                      </a:solidFill>
                      <a:prstDash val="solid"/>
                      <a:headEnd type="none" w="med" len="med"/>
                      <a:tailEnd type="none" w="med" len="med"/>
                    </a:lnR>
                    <a:lnT cap="flat">
                      <a:noFill/>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a:buNone/>
                      </a:pPr>
                      <a:endParaRPr lang="zh-CN" altLang="en-US"/>
                    </a:p>
                  </a:txBody>
                  <a:tcPr/>
                </a:tc>
              </a:tr>
              <a:tr h="210820">
                <a:tc rowSpan="2">
                  <a:txBody>
                    <a:bodyPr/>
                    <a:p>
                      <a:pPr indent="0" algn="ctr">
                        <a:buNone/>
                      </a:pPr>
                      <a:r>
                        <a:rPr lang="zh-CN" sz="1000" b="1">
                          <a:solidFill>
                            <a:srgbClr val="000000"/>
                          </a:solidFill>
                          <a:latin typeface="Arial" panose="020B0604020202020204" pitchFamily="34" charset="0"/>
                          <a:ea typeface="微软雅黑" panose="020B0503020204020204" pitchFamily="34" charset="-122"/>
                        </a:rPr>
                        <a:t>价格类型</a:t>
                      </a:r>
                      <a:endParaRPr lang="en-US" altLang="en-US" sz="1000" b="1">
                        <a:solidFill>
                          <a:srgbClr val="000000"/>
                        </a:solidFill>
                        <a:latin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1">
                          <a:solidFill>
                            <a:srgbClr val="000000"/>
                          </a:solidFill>
                          <a:latin typeface="微软雅黑" panose="020B0503020204020204" pitchFamily="34" charset="-122"/>
                        </a:rPr>
                        <a:t>X≤0.5kg</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zh-CN" sz="1000" b="1">
                          <a:solidFill>
                            <a:srgbClr val="000000"/>
                          </a:solidFill>
                          <a:latin typeface="Arial" panose="020B0604020202020204" pitchFamily="34" charset="0"/>
                          <a:ea typeface="微软雅黑" panose="020B0503020204020204" pitchFamily="34" charset="-122"/>
                        </a:rPr>
                        <a:t>0.5＜X≤3kg</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zh-CN" sz="1000" b="1">
                          <a:solidFill>
                            <a:srgbClr val="000000"/>
                          </a:solidFill>
                          <a:latin typeface="Arial" panose="020B0604020202020204" pitchFamily="34" charset="0"/>
                          <a:ea typeface="微软雅黑" panose="020B0503020204020204" pitchFamily="34" charset="-122"/>
                        </a:rPr>
                        <a:t>3＜X≤5kg</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zh-CN" sz="1000" b="1">
                          <a:solidFill>
                            <a:srgbClr val="000000"/>
                          </a:solidFill>
                          <a:latin typeface="Arial" panose="020B0604020202020204" pitchFamily="34" charset="0"/>
                          <a:ea typeface="微软雅黑" panose="020B0503020204020204" pitchFamily="34" charset="-122"/>
                        </a:rPr>
                        <a:t>5＜X≤10kg</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zh-CN" sz="1000" b="1">
                          <a:solidFill>
                            <a:srgbClr val="000000"/>
                          </a:solidFill>
                          <a:latin typeface="Arial" panose="020B0604020202020204" pitchFamily="34" charset="0"/>
                          <a:ea typeface="微软雅黑" panose="020B0503020204020204" pitchFamily="34" charset="-122"/>
                        </a:rPr>
                        <a:t>X＞10kg</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rowSpan="2" gridSpan="2">
                  <a:txBody>
                    <a:bodyPr/>
                    <a:p>
                      <a:pPr indent="0" algn="ctr">
                        <a:buNone/>
                      </a:pPr>
                      <a:r>
                        <a:rPr lang="zh-CN" sz="1000" b="1">
                          <a:solidFill>
                            <a:srgbClr val="000000"/>
                          </a:solidFill>
                          <a:latin typeface="Arial" panose="020B0604020202020204" pitchFamily="34" charset="0"/>
                          <a:ea typeface="微软雅黑" panose="020B0503020204020204" pitchFamily="34" charset="-122"/>
                        </a:rPr>
                        <a:t>区域</a:t>
                      </a:r>
                      <a:endParaRPr lang="en-US" altLang="en-US" sz="1000" b="1">
                        <a:solidFill>
                          <a:srgbClr val="000000"/>
                        </a:solidFill>
                        <a:latin typeface="微软雅黑" panose="020B0503020204020204" pitchFamily="34" charset="-122"/>
                      </a:endParaRPr>
                    </a:p>
                  </a:txBody>
                  <a:tcPr marL="12700" marR="12700" marT="12700" vert="horz" anchor="ctr">
                    <a:lnR w="635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rowSpan="2" hMerge="1">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190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rowSpan="2" gridSpan="2">
                  <a:txBody>
                    <a:bodyPr/>
                    <a:p>
                      <a:pPr indent="0" algn="ctr">
                        <a:buNone/>
                      </a:pPr>
                      <a:r>
                        <a:rPr lang="zh-CN" sz="1000" b="1">
                          <a:solidFill>
                            <a:srgbClr val="000000"/>
                          </a:solidFill>
                          <a:latin typeface="Arial" panose="020B0604020202020204" pitchFamily="34" charset="0"/>
                          <a:ea typeface="微软雅黑" panose="020B0503020204020204" pitchFamily="34" charset="-122"/>
                        </a:rPr>
                        <a:t>目的省份</a:t>
                      </a:r>
                      <a:endParaRPr lang="en-US" altLang="en-US" sz="1000" b="1">
                        <a:solidFill>
                          <a:srgbClr val="000000"/>
                        </a:solidFill>
                        <a:latin typeface="微软雅黑" panose="020B0503020204020204" pitchFamily="34" charset="-122"/>
                      </a:endParaRPr>
                    </a:p>
                  </a:txBody>
                  <a:tcPr marL="12700" marR="12700" marT="12700" vert="horz" anchor="ctr">
                    <a:lnT w="190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rowSpan="2" hMerge="1">
                  <a:tcPr/>
                </a:tc>
              </a:tr>
              <a:tr h="210820">
                <a:tc vMerge="1">
                  <a:tcPr>
                    <a:lnL w="190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B w="6350" cap="flat" cmpd="sng">
                      <a:solidFill>
                        <a:srgbClr val="A6A6A6"/>
                      </a:solidFill>
                      <a:prstDash val="solid"/>
                      <a:headEnd type="none" w="med" len="med"/>
                      <a:tailEnd type="none" w="med" len="med"/>
                    </a:lnB>
                  </a:tcPr>
                </a:tc>
                <a:tc>
                  <a:txBody>
                    <a:bodyPr/>
                    <a:p>
                      <a:pPr indent="0" algn="ctr">
                        <a:buNone/>
                      </a:pPr>
                      <a:r>
                        <a:rPr lang="zh-CN" sz="1000" b="1">
                          <a:solidFill>
                            <a:srgbClr val="000000"/>
                          </a:solidFill>
                          <a:latin typeface="Arial" panose="020B0604020202020204" pitchFamily="34" charset="0"/>
                          <a:ea typeface="微软雅黑" panose="020B0503020204020204" pitchFamily="34" charset="-122"/>
                        </a:rPr>
                        <a:t>元/票</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zh-CN" sz="1000" b="1">
                          <a:solidFill>
                            <a:srgbClr val="000000"/>
                          </a:solidFill>
                          <a:latin typeface="Arial" panose="020B0604020202020204" pitchFamily="34" charset="0"/>
                          <a:ea typeface="微软雅黑" panose="020B0503020204020204" pitchFamily="34" charset="-122"/>
                        </a:rPr>
                        <a:t>元/票</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zh-CN" sz="1000" b="1">
                          <a:solidFill>
                            <a:srgbClr val="000000"/>
                          </a:solidFill>
                          <a:latin typeface="Arial" panose="020B0604020202020204" pitchFamily="34" charset="0"/>
                          <a:ea typeface="微软雅黑" panose="020B0503020204020204" pitchFamily="34" charset="-122"/>
                        </a:rPr>
                        <a:t>续重元/kg</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zh-CN" sz="1000" b="1">
                          <a:solidFill>
                            <a:srgbClr val="000000"/>
                          </a:solidFill>
                          <a:latin typeface="Arial" panose="020B0604020202020204" pitchFamily="34" charset="0"/>
                          <a:ea typeface="微软雅黑" panose="020B0503020204020204" pitchFamily="34" charset="-122"/>
                        </a:rPr>
                        <a:t>续重元kg</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zh-CN" sz="1000" b="1">
                          <a:solidFill>
                            <a:srgbClr val="000000"/>
                          </a:solidFill>
                          <a:latin typeface="Arial" panose="020B0604020202020204" pitchFamily="34" charset="0"/>
                          <a:ea typeface="微软雅黑" panose="020B0503020204020204" pitchFamily="34" charset="-122"/>
                        </a:rPr>
                        <a:t>元/kg</a:t>
                      </a:r>
                      <a:endParaRPr lang="en-US" altLang="en-US" sz="1000" b="1">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B w="6350" cap="flat" cmpd="sng">
                      <a:solidFill>
                        <a:srgbClr val="A6A6A6"/>
                      </a:solidFill>
                      <a:prstDash val="solid"/>
                      <a:headEnd type="none" w="med" len="med"/>
                      <a:tailEnd type="none" w="med" len="med"/>
                    </a:lnB>
                  </a:tcPr>
                </a:tc>
                <a:tc vMerge="1" gridSpan="2">
                  <a:tcPr>
                    <a:lnR w="6350" cap="flat" cmpd="sng">
                      <a:solidFill>
                        <a:srgbClr val="A6A6A6"/>
                      </a:solidFill>
                      <a:prstDash val="solid"/>
                      <a:headEnd type="none" w="med" len="med"/>
                      <a:tailEnd type="none" w="med" len="med"/>
                    </a:lnR>
                    <a:lnB w="6350" cap="flat" cmpd="sng">
                      <a:solidFill>
                        <a:srgbClr val="A6A6A6"/>
                      </a:solidFill>
                      <a:prstDash val="solid"/>
                      <a:headEnd type="none" w="med" len="med"/>
                      <a:tailEnd type="none" w="med" len="med"/>
                    </a:lnB>
                  </a:tcPr>
                </a:tc>
                <a:tc vMerge="1" hMerge="1">
                  <a:tcPr>
                    <a:lnL w="6350" cap="flat" cmpd="sng">
                      <a:solidFill>
                        <a:srgbClr val="A6A6A6"/>
                      </a:solidFill>
                      <a:prstDash val="solid"/>
                      <a:headEnd type="none" w="med" len="med"/>
                      <a:tailEnd type="none" w="med" len="med"/>
                    </a:lnL>
                    <a:lnB w="6350" cap="flat" cmpd="sng">
                      <a:solidFill>
                        <a:srgbClr val="A6A6A6"/>
                      </a:solidFill>
                      <a:prstDash val="solid"/>
                      <a:headEnd type="none" w="med" len="med"/>
                      <a:tailEnd type="none" w="med" len="med"/>
                    </a:lnB>
                  </a:tcPr>
                </a:tc>
                <a:tc vMerge="1" gridSpan="2">
                  <a:tcPr>
                    <a:lnR w="6350" cap="flat" cmpd="sng">
                      <a:solidFill>
                        <a:srgbClr val="A6A6A6"/>
                      </a:solidFill>
                      <a:prstDash val="solid"/>
                      <a:headEnd type="none" w="med" len="med"/>
                      <a:tailEnd type="none" w="med" len="med"/>
                    </a:lnR>
                    <a:lnB w="6350" cap="flat" cmpd="sng">
                      <a:solidFill>
                        <a:srgbClr val="A6A6A6"/>
                      </a:solidFill>
                      <a:prstDash val="solid"/>
                      <a:headEnd type="none" w="med" len="med"/>
                      <a:tailEnd type="none" w="med" len="med"/>
                    </a:lnB>
                  </a:tcPr>
                </a:tc>
                <a:tc vMerge="1" hMerge="1">
                  <a:tcPr/>
                </a:tc>
              </a:tr>
              <a:tr h="210820">
                <a:tc>
                  <a:txBody>
                    <a:bodyPr/>
                    <a:p>
                      <a:pPr indent="0" algn="ctr">
                        <a:buNone/>
                      </a:pPr>
                      <a:r>
                        <a:rPr lang="zh-CN" sz="1000" b="0">
                          <a:solidFill>
                            <a:srgbClr val="000000"/>
                          </a:solidFill>
                          <a:latin typeface="Arial" panose="020B0604020202020204" pitchFamily="34" charset="0"/>
                          <a:ea typeface="微软雅黑" panose="020B0503020204020204" pitchFamily="34" charset="-122"/>
                        </a:rPr>
                        <a:t>一类</a:t>
                      </a:r>
                      <a:endParaRPr lang="en-US" altLang="en-US" sz="1000" b="0">
                        <a:solidFill>
                          <a:srgbClr val="000000"/>
                        </a:solidFill>
                        <a:latin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同城</a:t>
                      </a:r>
                      <a:endParaRPr lang="en-US" altLang="en-US" sz="1000" b="0">
                        <a:solidFill>
                          <a:srgbClr val="000000"/>
                        </a:solidFill>
                        <a:latin typeface="微软雅黑" panose="020B0503020204020204" pitchFamily="34" charset="-122"/>
                      </a:endParaRPr>
                    </a:p>
                  </a:txBody>
                  <a:tcPr marL="12700" marR="12700" marT="12700" vert="horz" anchor="ctr">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安徽</a:t>
                      </a:r>
                      <a:endParaRPr lang="en-US" altLang="en-US" sz="1000" b="0">
                        <a:solidFill>
                          <a:srgbClr val="000000"/>
                        </a:solidFill>
                        <a:latin typeface="微软雅黑" panose="020B0503020204020204" pitchFamily="34" charset="-122"/>
                      </a:endParaRPr>
                    </a:p>
                  </a:txBody>
                  <a:tcPr marL="12700" marR="12700" marT="12700" vert="horz" anchor="ct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a:tc>
              </a:tr>
              <a:tr h="363220">
                <a:tc>
                  <a:txBody>
                    <a:bodyPr/>
                    <a:p>
                      <a:pPr indent="0" algn="ctr">
                        <a:buNone/>
                      </a:pPr>
                      <a:r>
                        <a:rPr lang="zh-CN" sz="1000" b="0">
                          <a:solidFill>
                            <a:srgbClr val="000000"/>
                          </a:solidFill>
                          <a:latin typeface="Arial" panose="020B0604020202020204" pitchFamily="34" charset="0"/>
                          <a:ea typeface="微软雅黑" panose="020B0503020204020204" pitchFamily="34" charset="-122"/>
                        </a:rPr>
                        <a:t>二类</a:t>
                      </a:r>
                      <a:endParaRPr lang="en-US" altLang="en-US" sz="1000" b="0">
                        <a:solidFill>
                          <a:srgbClr val="000000"/>
                        </a:solidFill>
                        <a:latin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0.1</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0.2</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0.25</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0.25</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0.3</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省内，经济圈内互寄（指江浙沪皖、京津冀、川渝经济圈、广东经济圈）</a:t>
                      </a:r>
                      <a:endParaRPr lang="en-US" altLang="en-US" sz="1000" b="0">
                        <a:solidFill>
                          <a:srgbClr val="000000"/>
                        </a:solidFill>
                        <a:latin typeface="微软雅黑" panose="020B0503020204020204" pitchFamily="34" charset="-122"/>
                      </a:endParaRPr>
                    </a:p>
                  </a:txBody>
                  <a:tcPr marL="12700" marR="12700" marT="12700" vert="horz" anchor="ctr">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浙江、江苏、上海、安徽</a:t>
                      </a:r>
                      <a:endParaRPr lang="en-US" altLang="en-US" sz="1000" b="0">
                        <a:solidFill>
                          <a:srgbClr val="000000"/>
                        </a:solidFill>
                        <a:latin typeface="微软雅黑" panose="020B0503020204020204" pitchFamily="34" charset="-122"/>
                      </a:endParaRPr>
                    </a:p>
                  </a:txBody>
                  <a:tcPr marL="12700" marR="12700" marT="12700" vert="horz" anchor="ct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a:tc>
              </a:tr>
              <a:tr h="515620">
                <a:tc>
                  <a:txBody>
                    <a:bodyPr/>
                    <a:p>
                      <a:pPr indent="0" algn="ctr">
                        <a:buNone/>
                      </a:pPr>
                      <a:r>
                        <a:rPr lang="zh-CN" sz="1000" b="0">
                          <a:solidFill>
                            <a:srgbClr val="000000"/>
                          </a:solidFill>
                          <a:latin typeface="Arial" panose="020B0604020202020204" pitchFamily="34" charset="0"/>
                          <a:ea typeface="微软雅黑" panose="020B0503020204020204" pitchFamily="34" charset="-122"/>
                        </a:rPr>
                        <a:t>三类</a:t>
                      </a:r>
                      <a:endParaRPr lang="en-US" altLang="en-US" sz="1000" b="0">
                        <a:solidFill>
                          <a:srgbClr val="000000"/>
                        </a:solidFill>
                        <a:latin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0.2</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0.5</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0.75</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0.75</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1</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相邻省份，相邻经济圈互寄（指广东与江浙沪经济圈、京津冀与江浙沪经济圈之间）</a:t>
                      </a:r>
                      <a:endParaRPr lang="en-US" altLang="en-US" sz="1000" b="0">
                        <a:solidFill>
                          <a:srgbClr val="000000"/>
                        </a:solidFill>
                        <a:latin typeface="微软雅黑" panose="020B0503020204020204" pitchFamily="34" charset="-122"/>
                      </a:endParaRPr>
                    </a:p>
                  </a:txBody>
                  <a:tcPr marL="12700" marR="12700" marT="12700" vert="horz" anchor="ctr">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山东、河南、湖北、江西</a:t>
                      </a:r>
                      <a:endParaRPr lang="en-US" altLang="en-US" sz="1000" b="0">
                        <a:solidFill>
                          <a:srgbClr val="000000"/>
                        </a:solidFill>
                        <a:latin typeface="微软雅黑" panose="020B0503020204020204" pitchFamily="34" charset="-122"/>
                      </a:endParaRPr>
                    </a:p>
                  </a:txBody>
                  <a:tcPr marL="12700" marR="12700" marT="12700" vert="horz" anchor="ct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a:tc>
              </a:tr>
              <a:tr h="515620">
                <a:tc>
                  <a:txBody>
                    <a:bodyPr/>
                    <a:p>
                      <a:pPr indent="0" algn="ctr">
                        <a:buNone/>
                      </a:pPr>
                      <a:r>
                        <a:rPr lang="zh-CN" sz="1000" b="0">
                          <a:solidFill>
                            <a:srgbClr val="000000"/>
                          </a:solidFill>
                          <a:latin typeface="Arial" panose="020B0604020202020204" pitchFamily="34" charset="0"/>
                          <a:ea typeface="微软雅黑" panose="020B0503020204020204" pitchFamily="34" charset="-122"/>
                        </a:rPr>
                        <a:t>四类</a:t>
                      </a:r>
                      <a:endParaRPr lang="en-US" altLang="en-US" sz="1000" b="0">
                        <a:solidFill>
                          <a:srgbClr val="000000"/>
                        </a:solidFill>
                        <a:latin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0.4</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0.8</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1.1</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1.1</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1.6</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跨省，跨经济圈互寄（指广东、京津冀、川渝经济圈之间，川渝与江浙沪经济圈之间）</a:t>
                      </a:r>
                      <a:endParaRPr lang="en-US" altLang="en-US" sz="1000" b="0">
                        <a:solidFill>
                          <a:srgbClr val="000000"/>
                        </a:solidFill>
                        <a:latin typeface="微软雅黑" panose="020B0503020204020204" pitchFamily="34" charset="-122"/>
                      </a:endParaRPr>
                    </a:p>
                  </a:txBody>
                  <a:tcPr marL="12700" marR="12700" marT="12700" vert="horz" anchor="ctr">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广东、广西、福建、北京、甘肃、贵州、河北、湖南、辽宁、内蒙古、宁夏、山西、陕西、四川、天津、重庆</a:t>
                      </a:r>
                      <a:endParaRPr lang="en-US" altLang="en-US" sz="1000" b="0">
                        <a:solidFill>
                          <a:srgbClr val="000000"/>
                        </a:solidFill>
                        <a:latin typeface="微软雅黑" panose="020B0503020204020204" pitchFamily="34" charset="-122"/>
                      </a:endParaRPr>
                    </a:p>
                  </a:txBody>
                  <a:tcPr marL="12700" marR="12700" marT="12700" vert="horz" anchor="ct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a:tc>
              </a:tr>
              <a:tr h="210820">
                <a:tc>
                  <a:txBody>
                    <a:bodyPr/>
                    <a:p>
                      <a:pPr indent="0" algn="ctr">
                        <a:buNone/>
                      </a:pPr>
                      <a:r>
                        <a:rPr lang="zh-CN" sz="1000" b="0">
                          <a:solidFill>
                            <a:srgbClr val="000000"/>
                          </a:solidFill>
                          <a:latin typeface="Arial" panose="020B0604020202020204" pitchFamily="34" charset="0"/>
                          <a:ea typeface="微软雅黑" panose="020B0503020204020204" pitchFamily="34" charset="-122"/>
                        </a:rPr>
                        <a:t>五类</a:t>
                      </a:r>
                      <a:endParaRPr lang="en-US" altLang="en-US" sz="1000" b="0">
                        <a:solidFill>
                          <a:srgbClr val="000000"/>
                        </a:solidFill>
                        <a:latin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0.6</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1.2</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1.5</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1.5</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2..4</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远距离跨省（1500km以上流向）</a:t>
                      </a:r>
                      <a:endParaRPr lang="en-US" altLang="en-US" sz="1000" b="0">
                        <a:solidFill>
                          <a:srgbClr val="000000"/>
                        </a:solidFill>
                        <a:latin typeface="微软雅黑" panose="020B0503020204020204" pitchFamily="34" charset="-122"/>
                      </a:endParaRPr>
                    </a:p>
                  </a:txBody>
                  <a:tcPr marL="12700" marR="12700" marT="12700" vert="horz" anchor="ctr">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海南、黑龙江、吉林、青海、云南</a:t>
                      </a:r>
                      <a:endParaRPr lang="en-US" altLang="en-US" sz="1000" b="0">
                        <a:solidFill>
                          <a:srgbClr val="000000"/>
                        </a:solidFill>
                        <a:latin typeface="微软雅黑" panose="020B0503020204020204" pitchFamily="34" charset="-122"/>
                      </a:endParaRPr>
                    </a:p>
                  </a:txBody>
                  <a:tcPr marL="12700" marR="12700" marT="12700" vert="horz" anchor="ctr">
                    <a:lnT w="6350" cap="flat" cmpd="sng">
                      <a:solidFill>
                        <a:srgbClr val="A6A6A6"/>
                      </a:solidFill>
                      <a:prstDash val="solid"/>
                      <a:headEnd type="none" w="med" len="med"/>
                      <a:tailEnd type="none" w="med" len="med"/>
                    </a:lnT>
                    <a:lnB w="6350" cap="flat" cmpd="sng">
                      <a:solidFill>
                        <a:srgbClr val="A6A6A6"/>
                      </a:solidFill>
                      <a:prstDash val="solid"/>
                      <a:headEnd type="none" w="med" len="med"/>
                      <a:tailEnd type="none" w="med" len="med"/>
                    </a:lnB>
                  </a:tcPr>
                </a:tc>
                <a:tc hMerge="1">
                  <a:tcPr/>
                </a:tc>
              </a:tr>
              <a:tr h="210820">
                <a:tc>
                  <a:txBody>
                    <a:bodyPr/>
                    <a:p>
                      <a:pPr indent="0" algn="ctr">
                        <a:buNone/>
                      </a:pPr>
                      <a:r>
                        <a:rPr lang="zh-CN" sz="1000" b="0">
                          <a:solidFill>
                            <a:srgbClr val="000000"/>
                          </a:solidFill>
                          <a:latin typeface="Arial" panose="020B0604020202020204" pitchFamily="34" charset="0"/>
                          <a:ea typeface="微软雅黑" panose="020B0503020204020204" pitchFamily="34" charset="-122"/>
                        </a:rPr>
                        <a:t>六类</a:t>
                      </a:r>
                      <a:endParaRPr lang="en-US" altLang="en-US" sz="1000" b="0">
                        <a:solidFill>
                          <a:srgbClr val="000000"/>
                        </a:solidFill>
                        <a:latin typeface="微软雅黑" panose="020B0503020204020204" pitchFamily="34" charset="-122"/>
                      </a:endParaRPr>
                    </a:p>
                  </a:txBody>
                  <a:tcPr marL="12700" marR="12700" marT="12700" vert="horz" anchor="ctr">
                    <a:lnL w="190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0.8</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1.8</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2.5</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2.5</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lnTlToBr>
                      <a:noFill/>
                    </a:lnTlToBr>
                    <a:lnBlToTr>
                      <a:noFill/>
                    </a:lnBlToTr>
                    <a:solidFill>
                      <a:srgbClr val="E7E6E6"/>
                    </a:solidFill>
                  </a:tcPr>
                </a:tc>
                <a:tc>
                  <a:txBody>
                    <a:bodyPr/>
                    <a:p>
                      <a:pPr indent="0" algn="ctr">
                        <a:buNone/>
                      </a:pPr>
                      <a:r>
                        <a:rPr lang="en-US" sz="1000" b="0">
                          <a:solidFill>
                            <a:srgbClr val="000000"/>
                          </a:solidFill>
                          <a:latin typeface="微软雅黑" panose="020B0503020204020204" pitchFamily="34" charset="-122"/>
                        </a:rPr>
                        <a:t>3</a:t>
                      </a:r>
                      <a:endParaRPr lang="en-US" altLang="en-US" sz="1000" b="0">
                        <a:solidFill>
                          <a:srgbClr val="000000"/>
                        </a:solidFill>
                        <a:latin typeface="微软雅黑" panose="020B0503020204020204" pitchFamily="34" charset="-122"/>
                      </a:endParaRPr>
                    </a:p>
                  </a:txBody>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流向新疆、西藏线路</a:t>
                      </a:r>
                      <a:endParaRPr lang="en-US" altLang="en-US" sz="1000" b="0">
                        <a:solidFill>
                          <a:srgbClr val="000000"/>
                        </a:solidFill>
                        <a:latin typeface="微软雅黑" panose="020B0503020204020204" pitchFamily="34" charset="-122"/>
                      </a:endParaRPr>
                    </a:p>
                  </a:txBody>
                  <a:tcPr marL="12700" marR="12700" marT="12700" vert="horz" anchor="ctr">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tcPr>
                </a:tc>
                <a:tc hMerge="1">
                  <a:tcPr marL="12700" marR="12700" marT="12700" vert="horz" anchor="ctr">
                    <a:lnL w="6350" cap="flat" cmpd="sng">
                      <a:solidFill>
                        <a:srgbClr val="A6A6A6"/>
                      </a:solidFill>
                      <a:prstDash val="solid"/>
                      <a:headEnd type="none" w="med" len="med"/>
                      <a:tailEnd type="none" w="med" len="med"/>
                    </a:lnL>
                    <a:lnR w="6350" cap="flat" cmpd="sng">
                      <a:solidFill>
                        <a:srgbClr val="A6A6A6"/>
                      </a:solidFill>
                      <a:prstDash val="solid"/>
                      <a:headEnd type="none" w="med" len="med"/>
                      <a:tailEnd type="none" w="med" len="med"/>
                    </a:lnR>
                    <a:lnT w="635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lnTlToBr>
                      <a:noFill/>
                    </a:lnTlToBr>
                    <a:lnBlToTr>
                      <a:noFill/>
                    </a:lnBlToTr>
                    <a:solidFill>
                      <a:srgbClr val="E7E6E6"/>
                    </a:solidFill>
                  </a:tcPr>
                </a:tc>
                <a:tc gridSpan="2">
                  <a:txBody>
                    <a:bodyPr/>
                    <a:p>
                      <a:pPr indent="0" algn="ctr">
                        <a:buNone/>
                      </a:pPr>
                      <a:r>
                        <a:rPr lang="zh-CN" sz="1000" b="0">
                          <a:solidFill>
                            <a:srgbClr val="000000"/>
                          </a:solidFill>
                          <a:latin typeface="Arial" panose="020B0604020202020204" pitchFamily="34" charset="0"/>
                          <a:ea typeface="微软雅黑" panose="020B0503020204020204" pitchFamily="34" charset="-122"/>
                        </a:rPr>
                        <a:t>西藏、新疆</a:t>
                      </a:r>
                      <a:endParaRPr lang="en-US" altLang="en-US" sz="1000" b="0">
                        <a:solidFill>
                          <a:srgbClr val="000000"/>
                        </a:solidFill>
                        <a:latin typeface="微软雅黑" panose="020B0503020204020204" pitchFamily="34" charset="-122"/>
                      </a:endParaRPr>
                    </a:p>
                  </a:txBody>
                  <a:tcPr marL="12700" marR="12700" marT="12700" vert="horz" anchor="ctr">
                    <a:lnT w="6350" cap="flat" cmpd="sng">
                      <a:solidFill>
                        <a:srgbClr val="A6A6A6"/>
                      </a:solidFill>
                      <a:prstDash val="solid"/>
                      <a:headEnd type="none" w="med" len="med"/>
                      <a:tailEnd type="none" w="med" len="med"/>
                    </a:lnT>
                    <a:lnB w="19050" cap="flat" cmpd="sng">
                      <a:solidFill>
                        <a:srgbClr val="A6A6A6"/>
                      </a:solidFill>
                      <a:prstDash val="solid"/>
                      <a:headEnd type="none" w="med" len="med"/>
                      <a:tailEnd type="none" w="med" len="med"/>
                    </a:lnB>
                  </a:tcPr>
                </a:tc>
                <a:tc hMerge="1">
                  <a:tcPr/>
                </a:tc>
              </a:tr>
            </a:tbl>
          </a:graphicData>
        </a:graphic>
      </p:graphicFrame>
      <p:sp>
        <p:nvSpPr>
          <p:cNvPr id="3" name="标题 2"/>
          <p:cNvSpPr>
            <a:spLocks noGrp="1"/>
          </p:cNvSpPr>
          <p:nvPr>
            <p:ph type="title" idx="4294967295"/>
          </p:nvPr>
        </p:nvSpPr>
        <p:spPr>
          <a:xfrm>
            <a:off x="838200" y="363894"/>
            <a:ext cx="10515600" cy="571014"/>
          </a:xfrm>
        </p:spPr>
        <p:txBody>
          <a:bodyPr>
            <a:normAutofit/>
          </a:bodyPr>
          <a:p>
            <a:r>
              <a:rPr kumimoji="1" lang="zh-CN" altLang="en-US" sz="2800" b="1" dirty="0" smtClean="0">
                <a:solidFill>
                  <a:srgbClr val="DD2625"/>
                </a:solidFill>
                <a:latin typeface="黑体" panose="02010609060101010101" charset="-122"/>
                <a:ea typeface="黑体" panose="02010609060101010101" charset="-122"/>
                <a:cs typeface="黑体" panose="02010609060101010101" charset="-122"/>
              </a:rPr>
              <a:t>费用构成</a:t>
            </a:r>
            <a:r>
              <a:rPr kumimoji="1" lang="en-US" altLang="zh-CN" sz="2800" b="1" dirty="0" smtClean="0">
                <a:solidFill>
                  <a:srgbClr val="DD2625"/>
                </a:solidFill>
                <a:latin typeface="黑体" panose="02010609060101010101" charset="-122"/>
                <a:ea typeface="黑体" panose="02010609060101010101" charset="-122"/>
                <a:cs typeface="黑体" panose="02010609060101010101" charset="-122"/>
              </a:rPr>
              <a:t>—</a:t>
            </a:r>
            <a:r>
              <a:rPr kumimoji="1" lang="zh-CN" altLang="en-US" sz="2800" b="1" dirty="0" smtClean="0">
                <a:solidFill>
                  <a:srgbClr val="DD2625"/>
                </a:solidFill>
                <a:latin typeface="黑体" panose="02010609060101010101" charset="-122"/>
                <a:ea typeface="黑体" panose="02010609060101010101" charset="-122"/>
                <a:cs typeface="黑体" panose="02010609060101010101" charset="-122"/>
              </a:rPr>
              <a:t>运作结算</a:t>
            </a:r>
            <a:endParaRPr kumimoji="1" lang="zh-CN" altLang="en-US" sz="2800" b="1" dirty="0">
              <a:solidFill>
                <a:srgbClr val="DD2625"/>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885825" y="6022340"/>
            <a:ext cx="813054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费用构成取数来自于市场部下发报价表。系统会按照四费报价表生成账单金额</a:t>
            </a:r>
            <a:r>
              <a:rPr lang="zh-CN" altLang="en-US"/>
              <a:t>。</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、集散点支线操作费报价维护</a:t>
            </a:r>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集散点账号</a:t>
            </a:r>
            <a:endPar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77571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集散点支线费维护</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寄件网点分组</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944245" y="1530985"/>
            <a:ext cx="8842375" cy="45491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、集散点支线操作费报价维护</a:t>
            </a:r>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集散点账号</a:t>
            </a:r>
            <a:endPar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77571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集散点支线费维护</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目的</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网点分组</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096645" y="1487170"/>
            <a:ext cx="8649335" cy="45599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、集散点支线操作费报价维护</a:t>
            </a:r>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集散点账号</a:t>
            </a:r>
            <a:endPar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72999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集散点支线费维护</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报价维护</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1254125" y="1410970"/>
            <a:ext cx="8126095" cy="449389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、集散点支线操作费报价维护</a:t>
            </a:r>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集散点账号</a:t>
            </a:r>
            <a:endPar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72999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集散点支线费维护</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报价维护</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939800" y="1410970"/>
            <a:ext cx="9434195" cy="449707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、集散点支线操作费报价维护</a:t>
            </a:r>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集散点账号</a:t>
            </a:r>
            <a:endPar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72999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集散点操作费维护</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报价维护</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1113790" y="1410335"/>
            <a:ext cx="8472805" cy="460375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、集散点支线操作费报价维护</a:t>
            </a:r>
            <a:r>
              <a:rPr kumimoji="1" lang="en-US" altLang="zh-CN"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rPr>
              <a:t>集散点账号</a:t>
            </a:r>
            <a:endParaRPr kumimoji="1" lang="zh-CN" altLang="en-US" sz="2800" b="1" dirty="0" smtClean="0">
              <a:solidFill>
                <a:srgbClr val="DD262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9945" y="1042670"/>
            <a:ext cx="7299960" cy="368300"/>
          </a:xfrm>
          <a:prstGeom prst="rect">
            <a:avLst/>
          </a:prstGeom>
          <a:noFill/>
        </p:spPr>
        <p:txBody>
          <a:bodyPr wrap="none" rtlCol="0" anchor="t">
            <a:spAutoFit/>
          </a:bodyPr>
          <a:p>
            <a:pPr algn="l"/>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财务结算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集散结算</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集散点操作费维护</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&gt;&gt;&gt;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报价维护</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049655" y="1503680"/>
            <a:ext cx="8589010" cy="443357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702945" y="3597275"/>
            <a:ext cx="6490335" cy="162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949325" y="3597275"/>
            <a:ext cx="4473575" cy="162560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 name="文本框 1"/>
          <p:cNvSpPr txBox="1"/>
          <p:nvPr/>
        </p:nvSpPr>
        <p:spPr>
          <a:xfrm>
            <a:off x="702945" y="1219200"/>
            <a:ext cx="6771005" cy="4584700"/>
          </a:xfrm>
          <a:prstGeom prst="rect">
            <a:avLst/>
          </a:prstGeom>
          <a:noFill/>
        </p:spPr>
        <p:txBody>
          <a:bodyPr wrap="square" rtlCol="0" anchor="t">
            <a:spAutoFit/>
          </a:bodyPr>
          <a:p>
            <a:pPr>
              <a:lnSpc>
                <a:spcPct val="200000"/>
              </a:lnSpc>
              <a:spcBef>
                <a:spcPts val="600"/>
              </a:spcBef>
              <a:spcAft>
                <a:spcPts val="600"/>
              </a:spcAft>
            </a:pPr>
            <a:r>
              <a:rPr lang="zh-CN" altLang="en-US" dirty="0">
                <a:latin typeface="微软雅黑" panose="020B0503020204020204" pitchFamily="34" charset="-122"/>
                <a:ea typeface="微软雅黑" panose="020B0503020204020204" pitchFamily="34" charset="-122"/>
                <a:sym typeface="+mn-ea"/>
              </a:rPr>
              <a:t> 为了方便及时沟通，解决大家在工作中遇到的问题，以及大家对结算模块的建议和后续的一些需求，特建立了一个微信群，请各位及时添加，并积极提出自己的宝贵意见</a:t>
            </a:r>
            <a:r>
              <a:rPr lang="en-US" altLang="zh-CN"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endParaRPr>
          </a:p>
          <a:p>
            <a:pPr>
              <a:lnSpc>
                <a:spcPct val="200000"/>
              </a:lnSpc>
              <a:spcBef>
                <a:spcPts val="600"/>
              </a:spcBef>
              <a:spcAft>
                <a:spcPts val="600"/>
              </a:spcAft>
            </a:pPr>
            <a:r>
              <a:rPr lang="zh-CN" altLang="en-US" dirty="0">
                <a:ln w="9525">
                  <a:solidFill>
                    <a:sysClr val="windowText" lastClr="000000"/>
                  </a:solidFill>
                </a:ln>
                <a:latin typeface="微软雅黑" panose="020B0503020204020204" pitchFamily="34" charset="-122"/>
                <a:ea typeface="微软雅黑" panose="020B0503020204020204" pitchFamily="34" charset="-122"/>
                <a:sym typeface="+mn-ea"/>
              </a:rPr>
              <a:t>  </a:t>
            </a:r>
            <a:endParaRPr lang="zh-CN" altLang="en-US" dirty="0">
              <a:ln w="9525">
                <a:solidFill>
                  <a:sysClr val="windowText" lastClr="000000"/>
                </a:solidFill>
              </a:ln>
              <a:latin typeface="微软雅黑" panose="020B0503020204020204" pitchFamily="34" charset="-122"/>
              <a:ea typeface="微软雅黑" panose="020B0503020204020204" pitchFamily="34" charset="-122"/>
              <a:sym typeface="+mn-ea"/>
            </a:endParaRPr>
          </a:p>
          <a:p>
            <a:pPr>
              <a:lnSpc>
                <a:spcPct val="200000"/>
              </a:lnSpc>
              <a:spcBef>
                <a:spcPts val="600"/>
              </a:spcBef>
              <a:spcAft>
                <a:spcPts val="600"/>
              </a:spcAft>
            </a:pPr>
            <a:r>
              <a:rPr lang="zh-CN" altLang="en-US" dirty="0">
                <a:ln w="9525">
                  <a:solidFill>
                    <a:sysClr val="windowText" lastClr="000000"/>
                  </a:solidFill>
                </a:ln>
                <a:latin typeface="微软雅黑" panose="020B0503020204020204" pitchFamily="34" charset="-122"/>
                <a:ea typeface="微软雅黑" panose="020B0503020204020204" pitchFamily="34" charset="-122"/>
                <a:sym typeface="+mn-ea"/>
              </a:rPr>
              <a:t>结算会计：陈田野  </a:t>
            </a:r>
            <a:r>
              <a:rPr lang="en-US" altLang="zh-CN" dirty="0">
                <a:ln w="9525">
                  <a:solidFill>
                    <a:sysClr val="windowText" lastClr="000000"/>
                  </a:solidFill>
                </a:ln>
                <a:latin typeface="微软雅黑" panose="020B0503020204020204" pitchFamily="34" charset="-122"/>
                <a:ea typeface="微软雅黑" panose="020B0503020204020204" pitchFamily="34" charset="-122"/>
                <a:sym typeface="+mn-ea"/>
              </a:rPr>
              <a:t>Tel</a:t>
            </a:r>
            <a:r>
              <a:rPr lang="zh-CN" altLang="en-US" dirty="0">
                <a:ln w="9525">
                  <a:solidFill>
                    <a:sysClr val="windowText" lastClr="000000"/>
                  </a:solidFill>
                </a:ln>
                <a:latin typeface="微软雅黑" panose="020B0503020204020204" pitchFamily="34" charset="-122"/>
                <a:ea typeface="微软雅黑" panose="020B0503020204020204" pitchFamily="34" charset="-122"/>
                <a:sym typeface="+mn-ea"/>
              </a:rPr>
              <a:t>：</a:t>
            </a:r>
            <a:r>
              <a:rPr lang="en-US" altLang="zh-CN" dirty="0">
                <a:ln w="9525">
                  <a:solidFill>
                    <a:sysClr val="windowText" lastClr="000000"/>
                  </a:solidFill>
                </a:ln>
                <a:latin typeface="微软雅黑" panose="020B0503020204020204" pitchFamily="34" charset="-122"/>
                <a:ea typeface="微软雅黑" panose="020B0503020204020204" pitchFamily="34" charset="-122"/>
                <a:sym typeface="+mn-ea"/>
              </a:rPr>
              <a:t>18936494289</a:t>
            </a:r>
            <a:r>
              <a:rPr lang="zh-CN" altLang="en-US" dirty="0">
                <a:ln w="9525">
                  <a:solidFill>
                    <a:sysClr val="windowText" lastClr="000000"/>
                  </a:solidFill>
                </a:ln>
                <a:latin typeface="微软雅黑" panose="020B0503020204020204" pitchFamily="34" charset="-122"/>
                <a:ea typeface="微软雅黑" panose="020B0503020204020204" pitchFamily="34" charset="-122"/>
                <a:sym typeface="+mn-ea"/>
              </a:rPr>
              <a:t>微信号：</a:t>
            </a:r>
            <a:r>
              <a:rPr lang="en-US" altLang="zh-CN" dirty="0">
                <a:ln w="9525">
                  <a:solidFill>
                    <a:sysClr val="windowText" lastClr="000000"/>
                  </a:solidFill>
                </a:ln>
                <a:latin typeface="微软雅黑" panose="020B0503020204020204" pitchFamily="34" charset="-122"/>
                <a:ea typeface="微软雅黑" panose="020B0503020204020204" pitchFamily="34" charset="-122"/>
                <a:sym typeface="+mn-ea"/>
              </a:rPr>
              <a:t>609550769</a:t>
            </a:r>
            <a:endParaRPr lang="zh-CN" altLang="en-US" dirty="0">
              <a:ln w="9525">
                <a:solidFill>
                  <a:sysClr val="windowText" lastClr="000000"/>
                </a:solidFill>
              </a:ln>
              <a:latin typeface="微软雅黑" panose="020B0503020204020204" pitchFamily="34" charset="-122"/>
              <a:ea typeface="微软雅黑" panose="020B0503020204020204" pitchFamily="34" charset="-122"/>
              <a:sym typeface="+mn-ea"/>
            </a:endParaRPr>
          </a:p>
          <a:p>
            <a:pPr>
              <a:lnSpc>
                <a:spcPct val="200000"/>
              </a:lnSpc>
              <a:spcBef>
                <a:spcPts val="600"/>
              </a:spcBef>
              <a:spcAft>
                <a:spcPts val="600"/>
              </a:spcAft>
            </a:pPr>
            <a:r>
              <a:rPr lang="zh-CN" altLang="en-US" dirty="0">
                <a:ln w="9525">
                  <a:solidFill>
                    <a:sysClr val="windowText" lastClr="000000"/>
                  </a:solidFill>
                </a:ln>
                <a:latin typeface="微软雅黑" panose="020B0503020204020204" pitchFamily="34" charset="-122"/>
                <a:ea typeface="微软雅黑" panose="020B0503020204020204" pitchFamily="34" charset="-122"/>
                <a:sym typeface="+mn-ea"/>
              </a:rPr>
              <a:t>结算会计：陈晓辉  </a:t>
            </a:r>
            <a:r>
              <a:rPr lang="en-US" altLang="zh-CN" dirty="0">
                <a:ln w="9525">
                  <a:solidFill>
                    <a:sysClr val="windowText" lastClr="000000"/>
                  </a:solidFill>
                </a:ln>
                <a:latin typeface="微软雅黑" panose="020B0503020204020204" pitchFamily="34" charset="-122"/>
                <a:ea typeface="微软雅黑" panose="020B0503020204020204" pitchFamily="34" charset="-122"/>
                <a:sym typeface="+mn-ea"/>
              </a:rPr>
              <a:t>Tel</a:t>
            </a:r>
            <a:r>
              <a:rPr lang="zh-CN" altLang="en-US" dirty="0">
                <a:ln w="9525">
                  <a:solidFill>
                    <a:sysClr val="windowText" lastClr="000000"/>
                  </a:solidFill>
                </a:ln>
                <a:latin typeface="微软雅黑" panose="020B0503020204020204" pitchFamily="34" charset="-122"/>
                <a:ea typeface="微软雅黑" panose="020B0503020204020204" pitchFamily="34" charset="-122"/>
                <a:sym typeface="+mn-ea"/>
              </a:rPr>
              <a:t>：</a:t>
            </a:r>
            <a:r>
              <a:rPr lang="en-US" altLang="zh-CN" dirty="0">
                <a:ln w="9525">
                  <a:solidFill>
                    <a:sysClr val="windowText" lastClr="000000"/>
                  </a:solidFill>
                </a:ln>
                <a:latin typeface="微软雅黑" panose="020B0503020204020204" pitchFamily="34" charset="-122"/>
                <a:ea typeface="微软雅黑" panose="020B0503020204020204" pitchFamily="34" charset="-122"/>
                <a:sym typeface="+mn-ea"/>
              </a:rPr>
              <a:t>15395175827</a:t>
            </a:r>
            <a:r>
              <a:rPr lang="zh-CN" altLang="en-US" dirty="0">
                <a:ln w="9525">
                  <a:solidFill>
                    <a:sysClr val="windowText" lastClr="000000"/>
                  </a:solidFill>
                </a:ln>
                <a:latin typeface="微软雅黑" panose="020B0503020204020204" pitchFamily="34" charset="-122"/>
                <a:ea typeface="微软雅黑" panose="020B0503020204020204" pitchFamily="34" charset="-122"/>
                <a:sym typeface="+mn-ea"/>
              </a:rPr>
              <a:t>（微信同号</a:t>
            </a:r>
            <a:r>
              <a:rPr lang="en-US" altLang="zh-CN" dirty="0">
                <a:ln w="9525">
                  <a:solidFill>
                    <a:sysClr val="windowText" lastClr="000000"/>
                  </a:solidFill>
                </a:ln>
                <a:latin typeface="微软雅黑" panose="020B0503020204020204" pitchFamily="34" charset="-122"/>
                <a:ea typeface="微软雅黑" panose="020B0503020204020204" pitchFamily="34" charset="-122"/>
                <a:sym typeface="+mn-ea"/>
              </a:rPr>
              <a:t>)</a:t>
            </a:r>
            <a:endParaRPr lang="en-US" altLang="zh-CN" dirty="0">
              <a:ln w="9525">
                <a:solidFill>
                  <a:sysClr val="windowText" lastClr="000000"/>
                </a:solidFill>
              </a:ln>
              <a:latin typeface="微软雅黑" panose="020B0503020204020204" pitchFamily="34" charset="-122"/>
              <a:ea typeface="微软雅黑" panose="020B0503020204020204" pitchFamily="34" charset="-122"/>
              <a:sym typeface="+mn-ea"/>
            </a:endParaRPr>
          </a:p>
          <a:p>
            <a:pPr>
              <a:lnSpc>
                <a:spcPct val="200000"/>
              </a:lnSpc>
              <a:spcBef>
                <a:spcPts val="600"/>
              </a:spcBef>
              <a:spcAft>
                <a:spcPts val="600"/>
              </a:spcAft>
            </a:pPr>
            <a:endParaRPr lang="en-US" altLang="zh-CN" dirty="0">
              <a:ln w="9525">
                <a:solidFill>
                  <a:sysClr val="windowText" lastClr="000000"/>
                </a:solidFill>
              </a:ln>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1"/>
            </p:custDataLst>
          </p:nvPr>
        </p:nvPicPr>
        <p:blipFill>
          <a:blip r:embed="rId2"/>
          <a:stretch>
            <a:fillRect/>
          </a:stretch>
        </p:blipFill>
        <p:spPr>
          <a:xfrm>
            <a:off x="7193280" y="1191895"/>
            <a:ext cx="3590290" cy="46120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tdz\桌面\新建文件夹\为高手鼓掌.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375" y="4635500"/>
            <a:ext cx="2182813"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3" descr="C:\Documents and Settings\tdz\桌面\新建文件夹\20121281732304920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4635500"/>
            <a:ext cx="2181225"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4" descr="C:\Documents and Settings\tdz\桌面\新建文件夹\20125118553715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825" y="4635500"/>
            <a:ext cx="2212975"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Oval 60">
            <a:hlinkClick r:id="rId4"/>
          </p:cNvPr>
          <p:cNvSpPr>
            <a:spLocks noChangeArrowheads="1"/>
          </p:cNvSpPr>
          <p:nvPr/>
        </p:nvSpPr>
        <p:spPr bwMode="auto">
          <a:xfrm>
            <a:off x="5965825" y="2757488"/>
            <a:ext cx="444500" cy="523875"/>
          </a:xfrm>
          <a:prstGeom prst="ellipse">
            <a:avLst/>
          </a:prstGeom>
          <a:solidFill>
            <a:srgbClr val="0079C5">
              <a:alpha val="0"/>
            </a:srgbClr>
          </a:solidFill>
          <a:ln>
            <a:noFill/>
          </a:ln>
          <a:extLst>
            <a:ext uri="{91240B29-F687-4F45-9708-019B960494DF}">
              <a14:hiddenLine xmlns:a14="http://schemas.microsoft.com/office/drawing/2010/main" w="9525">
                <a:solidFill>
                  <a:srgbClr val="000000"/>
                </a:solidFill>
                <a:round/>
              </a14:hiddenLine>
            </a:ext>
          </a:extLst>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000000"/>
              </a:solidFill>
              <a:latin typeface="Arial" panose="020B0604020202020204" pitchFamily="34" charset="0"/>
              <a:sym typeface="Arial" panose="020B0604020202020204" pitchFamily="34" charset="0"/>
            </a:endParaRPr>
          </a:p>
        </p:txBody>
      </p:sp>
      <p:sp>
        <p:nvSpPr>
          <p:cNvPr id="10" name="Oval 61">
            <a:hlinkClick r:id="rId5"/>
          </p:cNvPr>
          <p:cNvSpPr>
            <a:spLocks noChangeArrowheads="1"/>
          </p:cNvSpPr>
          <p:nvPr/>
        </p:nvSpPr>
        <p:spPr bwMode="auto">
          <a:xfrm>
            <a:off x="5978525" y="3567113"/>
            <a:ext cx="419100" cy="520700"/>
          </a:xfrm>
          <a:prstGeom prst="ellipse">
            <a:avLst/>
          </a:prstGeom>
          <a:solidFill>
            <a:srgbClr val="0079C5">
              <a:alpha val="0"/>
            </a:srgbClr>
          </a:solidFill>
          <a:ln>
            <a:noFill/>
          </a:ln>
          <a:extLst>
            <a:ext uri="{91240B29-F687-4F45-9708-019B960494DF}">
              <a14:hiddenLine xmlns:a14="http://schemas.microsoft.com/office/drawing/2010/main" w="9525">
                <a:solidFill>
                  <a:srgbClr val="000000"/>
                </a:solidFill>
                <a:round/>
              </a14:hiddenLine>
            </a:ext>
          </a:extLst>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000000"/>
              </a:solidFill>
              <a:latin typeface="Arial" panose="020B0604020202020204" pitchFamily="34" charset="0"/>
              <a:sym typeface="Arial" panose="020B0604020202020204" pitchFamily="34" charset="0"/>
            </a:endParaRPr>
          </a:p>
        </p:txBody>
      </p:sp>
      <p:sp>
        <p:nvSpPr>
          <p:cNvPr id="11" name="Line 33"/>
          <p:cNvSpPr>
            <a:spLocks noChangeShapeType="1"/>
          </p:cNvSpPr>
          <p:nvPr/>
        </p:nvSpPr>
        <p:spPr bwMode="auto">
          <a:xfrm flipV="1">
            <a:off x="6186488" y="1671638"/>
            <a:ext cx="1587" cy="2700337"/>
          </a:xfrm>
          <a:prstGeom prst="line">
            <a:avLst/>
          </a:prstGeom>
          <a:noFill/>
          <a:ln w="33338" cmpd="sng">
            <a:solidFill>
              <a:srgbClr val="FFFFFF"/>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12" name="Line 5"/>
          <p:cNvSpPr>
            <a:spLocks noChangeShapeType="1"/>
          </p:cNvSpPr>
          <p:nvPr/>
        </p:nvSpPr>
        <p:spPr bwMode="auto">
          <a:xfrm>
            <a:off x="0" y="3914775"/>
            <a:ext cx="1922463" cy="14288"/>
          </a:xfrm>
          <a:prstGeom prst="line">
            <a:avLst/>
          </a:prstGeom>
          <a:noFill/>
          <a:ln w="33338" cmpd="sng">
            <a:solidFill>
              <a:srgbClr val="FFFFFF"/>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13" name="Line 19"/>
          <p:cNvSpPr>
            <a:spLocks noChangeShapeType="1"/>
          </p:cNvSpPr>
          <p:nvPr/>
        </p:nvSpPr>
        <p:spPr bwMode="auto">
          <a:xfrm flipH="1">
            <a:off x="1922463" y="2741613"/>
            <a:ext cx="200025" cy="1189037"/>
          </a:xfrm>
          <a:prstGeom prst="line">
            <a:avLst/>
          </a:prstGeom>
          <a:noFill/>
          <a:ln w="33338" cmpd="sng">
            <a:solidFill>
              <a:schemeClr val="bg1"/>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14" name="Line 21"/>
          <p:cNvSpPr>
            <a:spLocks noChangeShapeType="1"/>
          </p:cNvSpPr>
          <p:nvPr/>
        </p:nvSpPr>
        <p:spPr bwMode="auto">
          <a:xfrm>
            <a:off x="3135313" y="2562225"/>
            <a:ext cx="7937" cy="1806575"/>
          </a:xfrm>
          <a:prstGeom prst="line">
            <a:avLst/>
          </a:prstGeom>
          <a:noFill/>
          <a:ln w="33338" cmpd="sng">
            <a:solidFill>
              <a:schemeClr val="bg1"/>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15" name="Freeform 11"/>
          <p:cNvSpPr>
            <a:spLocks noChangeArrowheads="1"/>
          </p:cNvSpPr>
          <p:nvPr/>
        </p:nvSpPr>
        <p:spPr bwMode="auto">
          <a:xfrm>
            <a:off x="1154113" y="2738438"/>
            <a:ext cx="981075" cy="198437"/>
          </a:xfrm>
          <a:custGeom>
            <a:avLst/>
            <a:gdLst>
              <a:gd name="T0" fmla="*/ 0 w 618"/>
              <a:gd name="T1" fmla="*/ 235791862 h 167"/>
              <a:gd name="T2" fmla="*/ 1552416034 w 618"/>
              <a:gd name="T3" fmla="*/ 28238653 h 167"/>
              <a:gd name="T4" fmla="*/ 1557456344 w 618"/>
              <a:gd name="T5" fmla="*/ 0 h 167"/>
              <a:gd name="T6" fmla="*/ 5040312 w 618"/>
              <a:gd name="T7" fmla="*/ 216025405 h 167"/>
              <a:gd name="T8" fmla="*/ 0 60000 65536"/>
              <a:gd name="T9" fmla="*/ 0 60000 65536"/>
              <a:gd name="T10" fmla="*/ 0 60000 65536"/>
              <a:gd name="T11" fmla="*/ 0 60000 65536"/>
              <a:gd name="T12" fmla="*/ 0 w 618"/>
              <a:gd name="T13" fmla="*/ 0 h 167"/>
              <a:gd name="T14" fmla="*/ 618 w 618"/>
              <a:gd name="T15" fmla="*/ 167 h 167"/>
            </a:gdLst>
            <a:ahLst/>
            <a:cxnLst>
              <a:cxn ang="T8">
                <a:pos x="T0" y="T1"/>
              </a:cxn>
              <a:cxn ang="T9">
                <a:pos x="T2" y="T3"/>
              </a:cxn>
              <a:cxn ang="T10">
                <a:pos x="T4" y="T5"/>
              </a:cxn>
              <a:cxn ang="T11">
                <a:pos x="T6" y="T7"/>
              </a:cxn>
            </a:cxnLst>
            <a:rect l="T12" t="T13" r="T14" b="T15"/>
            <a:pathLst>
              <a:path w="618" h="167">
                <a:moveTo>
                  <a:pt x="0" y="167"/>
                </a:moveTo>
                <a:lnTo>
                  <a:pt x="616" y="20"/>
                </a:lnTo>
                <a:lnTo>
                  <a:pt x="618" y="0"/>
                </a:lnTo>
                <a:lnTo>
                  <a:pt x="2" y="153"/>
                </a:lnTo>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16" name="Freeform 13"/>
          <p:cNvSpPr/>
          <p:nvPr/>
        </p:nvSpPr>
        <p:spPr bwMode="auto">
          <a:xfrm>
            <a:off x="2103438" y="2460625"/>
            <a:ext cx="1566862" cy="309563"/>
          </a:xfrm>
          <a:custGeom>
            <a:avLst/>
            <a:gdLst>
              <a:gd name="T0" fmla="*/ 0 w 987"/>
              <a:gd name="T1" fmla="*/ 368574018 h 260"/>
              <a:gd name="T2" fmla="*/ 2147483647 w 987"/>
              <a:gd name="T3" fmla="*/ 26934359 h 260"/>
              <a:gd name="T4" fmla="*/ 2147483647 w 987"/>
              <a:gd name="T5" fmla="*/ 0 h 260"/>
              <a:gd name="T6" fmla="*/ 20161245 w 987"/>
              <a:gd name="T7" fmla="*/ 337386751 h 260"/>
              <a:gd name="T8" fmla="*/ 0 60000 65536"/>
              <a:gd name="T9" fmla="*/ 0 60000 65536"/>
              <a:gd name="T10" fmla="*/ 0 60000 65536"/>
              <a:gd name="T11" fmla="*/ 0 60000 65536"/>
              <a:gd name="T12" fmla="*/ 0 w 987"/>
              <a:gd name="T13" fmla="*/ 0 h 260"/>
              <a:gd name="T14" fmla="*/ 987 w 987"/>
              <a:gd name="T15" fmla="*/ 260 h 260"/>
            </a:gdLst>
            <a:ahLst/>
            <a:cxnLst>
              <a:cxn ang="T8">
                <a:pos x="T0" y="T1"/>
              </a:cxn>
              <a:cxn ang="T9">
                <a:pos x="T2" y="T3"/>
              </a:cxn>
              <a:cxn ang="T10">
                <a:pos x="T4" y="T5"/>
              </a:cxn>
              <a:cxn ang="T11">
                <a:pos x="T6" y="T7"/>
              </a:cxn>
            </a:cxnLst>
            <a:rect l="T12" t="T13" r="T14" b="T15"/>
            <a:pathLst>
              <a:path w="987" h="260">
                <a:moveTo>
                  <a:pt x="0" y="260"/>
                </a:moveTo>
                <a:lnTo>
                  <a:pt x="985" y="19"/>
                </a:lnTo>
                <a:lnTo>
                  <a:pt x="987" y="0"/>
                </a:lnTo>
                <a:lnTo>
                  <a:pt x="8" y="238"/>
                </a:lnTo>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17" name="Freeform 15"/>
          <p:cNvSpPr/>
          <p:nvPr/>
        </p:nvSpPr>
        <p:spPr bwMode="auto">
          <a:xfrm>
            <a:off x="1260475" y="946150"/>
            <a:ext cx="2540000" cy="846138"/>
          </a:xfrm>
          <a:custGeom>
            <a:avLst/>
            <a:gdLst>
              <a:gd name="T0" fmla="*/ 2147483647 w 1002"/>
              <a:gd name="T1" fmla="*/ 13696325 h 396"/>
              <a:gd name="T2" fmla="*/ 2147483647 w 1002"/>
              <a:gd name="T3" fmla="*/ 54787435 h 396"/>
              <a:gd name="T4" fmla="*/ 2147483647 w 1002"/>
              <a:gd name="T5" fmla="*/ 50221283 h 396"/>
              <a:gd name="T6" fmla="*/ 2147483647 w 1002"/>
              <a:gd name="T7" fmla="*/ 41088978 h 396"/>
              <a:gd name="T8" fmla="*/ 2147483647 w 1002"/>
              <a:gd name="T9" fmla="*/ 41088978 h 396"/>
              <a:gd name="T10" fmla="*/ 2147483647 w 1002"/>
              <a:gd name="T11" fmla="*/ 50221283 h 396"/>
              <a:gd name="T12" fmla="*/ 2147483647 w 1002"/>
              <a:gd name="T13" fmla="*/ 73047788 h 396"/>
              <a:gd name="T14" fmla="*/ 2147483647 w 1002"/>
              <a:gd name="T15" fmla="*/ 1022679517 h 396"/>
              <a:gd name="T16" fmla="*/ 2147483647 w 1002"/>
              <a:gd name="T17" fmla="*/ 1113991882 h 396"/>
              <a:gd name="T18" fmla="*/ 6426049 w 1002"/>
              <a:gd name="T19" fmla="*/ 1807953298 h 396"/>
              <a:gd name="T20" fmla="*/ 0 w 1002"/>
              <a:gd name="T21" fmla="*/ 1780560657 h 396"/>
              <a:gd name="T22" fmla="*/ 2147483647 w 1002"/>
              <a:gd name="T23" fmla="*/ 1082033088 h 396"/>
              <a:gd name="T24" fmla="*/ 2147483647 w 1002"/>
              <a:gd name="T25" fmla="*/ 995286876 h 396"/>
              <a:gd name="T26" fmla="*/ 2147483647 w 1002"/>
              <a:gd name="T27" fmla="*/ 36524962 h 396"/>
              <a:gd name="T28" fmla="*/ 2147483647 w 1002"/>
              <a:gd name="T29" fmla="*/ 13696325 h 396"/>
              <a:gd name="T30" fmla="*/ 2147483647 w 1002"/>
              <a:gd name="T31" fmla="*/ 4566154 h 396"/>
              <a:gd name="T32" fmla="*/ 2147483647 w 1002"/>
              <a:gd name="T33" fmla="*/ 0 h 396"/>
              <a:gd name="T34" fmla="*/ 2147483647 w 1002"/>
              <a:gd name="T35" fmla="*/ 13696325 h 396"/>
              <a:gd name="T36" fmla="*/ 2147483647 w 1002"/>
              <a:gd name="T37" fmla="*/ 13696325 h 3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2"/>
              <a:gd name="T58" fmla="*/ 0 h 396"/>
              <a:gd name="T59" fmla="*/ 1002 w 1002"/>
              <a:gd name="T60" fmla="*/ 396 h 3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18" name="Freeform 16"/>
          <p:cNvSpPr>
            <a:spLocks noChangeArrowheads="1"/>
          </p:cNvSpPr>
          <p:nvPr/>
        </p:nvSpPr>
        <p:spPr bwMode="auto">
          <a:xfrm>
            <a:off x="938213" y="1779588"/>
            <a:ext cx="325437" cy="1190625"/>
          </a:xfrm>
          <a:custGeom>
            <a:avLst/>
            <a:gdLst>
              <a:gd name="T0" fmla="*/ 827415868 w 128"/>
              <a:gd name="T1" fmla="*/ 27316092 h 558"/>
              <a:gd name="T2" fmla="*/ 801558894 w 128"/>
              <a:gd name="T3" fmla="*/ 31869484 h 558"/>
              <a:gd name="T4" fmla="*/ 762773433 w 128"/>
              <a:gd name="T5" fmla="*/ 50080926 h 558"/>
              <a:gd name="T6" fmla="*/ 723987971 w 128"/>
              <a:gd name="T7" fmla="*/ 77399159 h 558"/>
              <a:gd name="T8" fmla="*/ 698130997 w 128"/>
              <a:gd name="T9" fmla="*/ 109268635 h 558"/>
              <a:gd name="T10" fmla="*/ 685202510 w 128"/>
              <a:gd name="T11" fmla="*/ 141138143 h 558"/>
              <a:gd name="T12" fmla="*/ 413709205 w 128"/>
              <a:gd name="T13" fmla="*/ 1092679879 h 558"/>
              <a:gd name="T14" fmla="*/ 355529742 w 128"/>
              <a:gd name="T15" fmla="*/ 1306661823 h 558"/>
              <a:gd name="T16" fmla="*/ 45248454 w 128"/>
              <a:gd name="T17" fmla="*/ 2147483647 h 558"/>
              <a:gd name="T18" fmla="*/ 38785471 w 128"/>
              <a:gd name="T19" fmla="*/ 2147483647 h 558"/>
              <a:gd name="T20" fmla="*/ 51713968 w 128"/>
              <a:gd name="T21" fmla="*/ 2147483647 h 558"/>
              <a:gd name="T22" fmla="*/ 84033935 w 128"/>
              <a:gd name="T23" fmla="*/ 2147483647 h 558"/>
              <a:gd name="T24" fmla="*/ 122819396 w 128"/>
              <a:gd name="T25" fmla="*/ 2147483647 h 558"/>
              <a:gd name="T26" fmla="*/ 555920022 w 128"/>
              <a:gd name="T27" fmla="*/ 2147483647 h 558"/>
              <a:gd name="T28" fmla="*/ 549454507 w 128"/>
              <a:gd name="T29" fmla="*/ 2147483647 h 558"/>
              <a:gd name="T30" fmla="*/ 109890909 w 128"/>
              <a:gd name="T31" fmla="*/ 2147483647 h 558"/>
              <a:gd name="T32" fmla="*/ 58176941 w 128"/>
              <a:gd name="T33" fmla="*/ 2147483647 h 558"/>
              <a:gd name="T34" fmla="*/ 19391464 w 128"/>
              <a:gd name="T35" fmla="*/ 2147483647 h 558"/>
              <a:gd name="T36" fmla="*/ 0 w 128"/>
              <a:gd name="T37" fmla="*/ 2147483647 h 558"/>
              <a:gd name="T38" fmla="*/ 6462975 w 128"/>
              <a:gd name="T39" fmla="*/ 2147483647 h 558"/>
              <a:gd name="T40" fmla="*/ 316744201 w 128"/>
              <a:gd name="T41" fmla="*/ 1315768607 h 558"/>
              <a:gd name="T42" fmla="*/ 374923744 w 128"/>
              <a:gd name="T43" fmla="*/ 1101784529 h 558"/>
              <a:gd name="T44" fmla="*/ 646419432 w 128"/>
              <a:gd name="T45" fmla="*/ 150242793 h 558"/>
              <a:gd name="T46" fmla="*/ 672276565 w 128"/>
              <a:gd name="T47" fmla="*/ 104715243 h 558"/>
              <a:gd name="T48" fmla="*/ 711059484 w 128"/>
              <a:gd name="T49" fmla="*/ 63738967 h 558"/>
              <a:gd name="T50" fmla="*/ 756310460 w 128"/>
              <a:gd name="T51" fmla="*/ 27316092 h 558"/>
              <a:gd name="T52" fmla="*/ 814487381 w 128"/>
              <a:gd name="T53" fmla="*/ 4553394 h 558"/>
              <a:gd name="T54" fmla="*/ 820950354 w 128"/>
              <a:gd name="T55" fmla="*/ 0 h 558"/>
              <a:gd name="T56" fmla="*/ 827415868 w 128"/>
              <a:gd name="T57" fmla="*/ 27316092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558"/>
              <a:gd name="T89" fmla="*/ 128 w 128"/>
              <a:gd name="T90" fmla="*/ 558 h 5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19" name="Freeform 17"/>
          <p:cNvSpPr/>
          <p:nvPr/>
        </p:nvSpPr>
        <p:spPr bwMode="auto">
          <a:xfrm>
            <a:off x="3673475" y="952500"/>
            <a:ext cx="1306513" cy="1528763"/>
          </a:xfrm>
          <a:custGeom>
            <a:avLst/>
            <a:gdLst>
              <a:gd name="T0" fmla="*/ 294907269 w 516"/>
              <a:gd name="T1" fmla="*/ 41028927 h 716"/>
              <a:gd name="T2" fmla="*/ 2147483647 w 516"/>
              <a:gd name="T3" fmla="*/ 674707630 h 716"/>
              <a:gd name="T4" fmla="*/ 2147483647 w 516"/>
              <a:gd name="T5" fmla="*/ 702060949 h 716"/>
              <a:gd name="T6" fmla="*/ 2147483647 w 516"/>
              <a:gd name="T7" fmla="*/ 747650525 h 716"/>
              <a:gd name="T8" fmla="*/ 2147483647 w 516"/>
              <a:gd name="T9" fmla="*/ 797796496 h 716"/>
              <a:gd name="T10" fmla="*/ 2147483647 w 516"/>
              <a:gd name="T11" fmla="*/ 852503133 h 716"/>
              <a:gd name="T12" fmla="*/ 724446240 w 516"/>
              <a:gd name="T13" fmla="*/ 2147483647 h 716"/>
              <a:gd name="T14" fmla="*/ 641102746 w 516"/>
              <a:gd name="T15" fmla="*/ 2147483647 h 716"/>
              <a:gd name="T16" fmla="*/ 538526332 w 516"/>
              <a:gd name="T17" fmla="*/ 2147483647 h 716"/>
              <a:gd name="T18" fmla="*/ 423127866 w 516"/>
              <a:gd name="T19" fmla="*/ 2147483647 h 716"/>
              <a:gd name="T20" fmla="*/ 314140347 w 516"/>
              <a:gd name="T21" fmla="*/ 2147483647 h 716"/>
              <a:gd name="T22" fmla="*/ 0 w 516"/>
              <a:gd name="T23" fmla="*/ 2147483647 h 716"/>
              <a:gd name="T24" fmla="*/ 0 w 516"/>
              <a:gd name="T25" fmla="*/ 2147483647 h 716"/>
              <a:gd name="T26" fmla="*/ 320551373 w 516"/>
              <a:gd name="T27" fmla="*/ 2147483647 h 716"/>
              <a:gd name="T28" fmla="*/ 442360944 w 516"/>
              <a:gd name="T29" fmla="*/ 2147483647 h 716"/>
              <a:gd name="T30" fmla="*/ 570581461 w 516"/>
              <a:gd name="T31" fmla="*/ 2147483647 h 716"/>
              <a:gd name="T32" fmla="*/ 692391111 w 516"/>
              <a:gd name="T33" fmla="*/ 2147483647 h 716"/>
              <a:gd name="T34" fmla="*/ 782145473 w 516"/>
              <a:gd name="T35" fmla="*/ 2147483647 h 716"/>
              <a:gd name="T36" fmla="*/ 2147483647 w 516"/>
              <a:gd name="T37" fmla="*/ 866178725 h 716"/>
              <a:gd name="T38" fmla="*/ 2147483647 w 516"/>
              <a:gd name="T39" fmla="*/ 793237966 h 716"/>
              <a:gd name="T40" fmla="*/ 2147483647 w 516"/>
              <a:gd name="T41" fmla="*/ 724855737 h 716"/>
              <a:gd name="T42" fmla="*/ 2147483647 w 516"/>
              <a:gd name="T43" fmla="*/ 670149100 h 716"/>
              <a:gd name="T44" fmla="*/ 2147483647 w 516"/>
              <a:gd name="T45" fmla="*/ 629120189 h 716"/>
              <a:gd name="T46" fmla="*/ 326962399 w 516"/>
              <a:gd name="T47" fmla="*/ 0 h 716"/>
              <a:gd name="T48" fmla="*/ 294907269 w 516"/>
              <a:gd name="T49" fmla="*/ 41028927 h 7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6"/>
              <a:gd name="T76" fmla="*/ 0 h 716"/>
              <a:gd name="T77" fmla="*/ 516 w 516"/>
              <a:gd name="T78" fmla="*/ 716 h 7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20" name="Line 51"/>
          <p:cNvSpPr>
            <a:spLocks noChangeShapeType="1"/>
          </p:cNvSpPr>
          <p:nvPr/>
        </p:nvSpPr>
        <p:spPr bwMode="auto">
          <a:xfrm>
            <a:off x="3128963" y="4367213"/>
            <a:ext cx="3070225" cy="1587"/>
          </a:xfrm>
          <a:prstGeom prst="line">
            <a:avLst/>
          </a:prstGeom>
          <a:noFill/>
          <a:ln w="33338" cmpd="sng">
            <a:solidFill>
              <a:srgbClr val="FFFFFF"/>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21" name="TextBox 29"/>
          <p:cNvSpPr>
            <a:spLocks noChangeArrowheads="1"/>
          </p:cNvSpPr>
          <p:nvPr/>
        </p:nvSpPr>
        <p:spPr bwMode="auto">
          <a:xfrm rot="20445247">
            <a:off x="1390650" y="1492250"/>
            <a:ext cx="2954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7" tIns="45708" rIns="91417" bIns="45708">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r>
              <a:rPr lang="zh-CN" altLang="en-US" sz="54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谢谢观看</a:t>
            </a:r>
            <a:endParaRPr lang="zh-CN" altLang="en-US"/>
          </a:p>
        </p:txBody>
      </p:sp>
      <p:pic>
        <p:nvPicPr>
          <p:cNvPr id="22" name="Picture 4" descr="C:\Documents and Settings\tdz\桌面\新建文件夹\欢迎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0063" y="4635500"/>
            <a:ext cx="2182812"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2" descr="C:\Documents and Settings\tdz\桌面\新建文件夹\为高手鼓掌.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375" y="4635500"/>
            <a:ext cx="2182813"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3" descr="C:\Documents and Settings\tdz\桌面\新建文件夹\20121281732304920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4635500"/>
            <a:ext cx="2181225"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4" descr="C:\Documents and Settings\tdz\桌面\新建文件夹\20125118553715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825" y="4635500"/>
            <a:ext cx="2212975"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8" name="Oval 60">
            <a:hlinkClick r:id="rId4"/>
          </p:cNvPr>
          <p:cNvSpPr>
            <a:spLocks noChangeArrowheads="1"/>
          </p:cNvSpPr>
          <p:nvPr/>
        </p:nvSpPr>
        <p:spPr bwMode="auto">
          <a:xfrm>
            <a:off x="5965825" y="2757488"/>
            <a:ext cx="444500" cy="523875"/>
          </a:xfrm>
          <a:prstGeom prst="ellipse">
            <a:avLst/>
          </a:prstGeom>
          <a:solidFill>
            <a:srgbClr val="0079C5">
              <a:alpha val="0"/>
            </a:srgbClr>
          </a:solidFill>
          <a:ln>
            <a:noFill/>
          </a:ln>
          <a:extLst>
            <a:ext uri="{91240B29-F687-4F45-9708-019B960494DF}">
              <a14:hiddenLine xmlns:a14="http://schemas.microsoft.com/office/drawing/2010/main" w="9525">
                <a:solidFill>
                  <a:srgbClr val="000000"/>
                </a:solidFill>
                <a:round/>
              </a14:hiddenLine>
            </a:ext>
          </a:extLst>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000000"/>
              </a:solidFill>
              <a:latin typeface="Arial" panose="020B0604020202020204" pitchFamily="34" charset="0"/>
              <a:sym typeface="Arial" panose="020B0604020202020204" pitchFamily="34" charset="0"/>
            </a:endParaRPr>
          </a:p>
        </p:txBody>
      </p:sp>
      <p:sp>
        <p:nvSpPr>
          <p:cNvPr id="29" name="Oval 61">
            <a:hlinkClick r:id="rId5"/>
          </p:cNvPr>
          <p:cNvSpPr>
            <a:spLocks noChangeArrowheads="1"/>
          </p:cNvSpPr>
          <p:nvPr/>
        </p:nvSpPr>
        <p:spPr bwMode="auto">
          <a:xfrm>
            <a:off x="5978525" y="3567113"/>
            <a:ext cx="419100" cy="520700"/>
          </a:xfrm>
          <a:prstGeom prst="ellipse">
            <a:avLst/>
          </a:prstGeom>
          <a:solidFill>
            <a:srgbClr val="0079C5">
              <a:alpha val="0"/>
            </a:srgbClr>
          </a:solidFill>
          <a:ln>
            <a:noFill/>
          </a:ln>
          <a:extLst>
            <a:ext uri="{91240B29-F687-4F45-9708-019B960494DF}">
              <a14:hiddenLine xmlns:a14="http://schemas.microsoft.com/office/drawing/2010/main" w="9525">
                <a:solidFill>
                  <a:srgbClr val="000000"/>
                </a:solidFill>
                <a:round/>
              </a14:hiddenLine>
            </a:ext>
          </a:extLst>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000000"/>
              </a:solidFill>
              <a:latin typeface="Arial" panose="020B0604020202020204" pitchFamily="34" charset="0"/>
              <a:sym typeface="Arial" panose="020B0604020202020204" pitchFamily="34" charset="0"/>
            </a:endParaRPr>
          </a:p>
        </p:txBody>
      </p:sp>
      <p:sp>
        <p:nvSpPr>
          <p:cNvPr id="31" name="Line 33"/>
          <p:cNvSpPr>
            <a:spLocks noChangeShapeType="1"/>
          </p:cNvSpPr>
          <p:nvPr/>
        </p:nvSpPr>
        <p:spPr bwMode="auto">
          <a:xfrm flipV="1">
            <a:off x="6186488" y="1671638"/>
            <a:ext cx="1587" cy="2700337"/>
          </a:xfrm>
          <a:prstGeom prst="line">
            <a:avLst/>
          </a:prstGeom>
          <a:noFill/>
          <a:ln w="33338" cmpd="sng">
            <a:solidFill>
              <a:srgbClr val="FFFFFF"/>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32" name="Line 5"/>
          <p:cNvSpPr>
            <a:spLocks noChangeShapeType="1"/>
          </p:cNvSpPr>
          <p:nvPr/>
        </p:nvSpPr>
        <p:spPr bwMode="auto">
          <a:xfrm>
            <a:off x="0" y="3914775"/>
            <a:ext cx="1922463" cy="14288"/>
          </a:xfrm>
          <a:prstGeom prst="line">
            <a:avLst/>
          </a:prstGeom>
          <a:noFill/>
          <a:ln w="33338" cmpd="sng">
            <a:solidFill>
              <a:srgbClr val="FFFFFF"/>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33" name="Line 19"/>
          <p:cNvSpPr>
            <a:spLocks noChangeShapeType="1"/>
          </p:cNvSpPr>
          <p:nvPr/>
        </p:nvSpPr>
        <p:spPr bwMode="auto">
          <a:xfrm flipH="1">
            <a:off x="1922463" y="2741613"/>
            <a:ext cx="200025" cy="1189037"/>
          </a:xfrm>
          <a:prstGeom prst="line">
            <a:avLst/>
          </a:prstGeom>
          <a:noFill/>
          <a:ln w="33338" cmpd="sng">
            <a:solidFill>
              <a:schemeClr val="bg1"/>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34" name="Line 21"/>
          <p:cNvSpPr>
            <a:spLocks noChangeShapeType="1"/>
          </p:cNvSpPr>
          <p:nvPr/>
        </p:nvSpPr>
        <p:spPr bwMode="auto">
          <a:xfrm>
            <a:off x="3135313" y="2562225"/>
            <a:ext cx="7937" cy="1806575"/>
          </a:xfrm>
          <a:prstGeom prst="line">
            <a:avLst/>
          </a:prstGeom>
          <a:noFill/>
          <a:ln w="33338" cmpd="sng">
            <a:solidFill>
              <a:schemeClr val="bg1"/>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35" name="Freeform 11"/>
          <p:cNvSpPr>
            <a:spLocks noChangeArrowheads="1"/>
          </p:cNvSpPr>
          <p:nvPr/>
        </p:nvSpPr>
        <p:spPr bwMode="auto">
          <a:xfrm>
            <a:off x="1154113" y="2738438"/>
            <a:ext cx="981075" cy="198437"/>
          </a:xfrm>
          <a:custGeom>
            <a:avLst/>
            <a:gdLst>
              <a:gd name="T0" fmla="*/ 0 w 618"/>
              <a:gd name="T1" fmla="*/ 235791862 h 167"/>
              <a:gd name="T2" fmla="*/ 1552416034 w 618"/>
              <a:gd name="T3" fmla="*/ 28238653 h 167"/>
              <a:gd name="T4" fmla="*/ 1557456344 w 618"/>
              <a:gd name="T5" fmla="*/ 0 h 167"/>
              <a:gd name="T6" fmla="*/ 5040312 w 618"/>
              <a:gd name="T7" fmla="*/ 216025405 h 167"/>
              <a:gd name="T8" fmla="*/ 0 60000 65536"/>
              <a:gd name="T9" fmla="*/ 0 60000 65536"/>
              <a:gd name="T10" fmla="*/ 0 60000 65536"/>
              <a:gd name="T11" fmla="*/ 0 60000 65536"/>
              <a:gd name="T12" fmla="*/ 0 w 618"/>
              <a:gd name="T13" fmla="*/ 0 h 167"/>
              <a:gd name="T14" fmla="*/ 618 w 618"/>
              <a:gd name="T15" fmla="*/ 167 h 167"/>
            </a:gdLst>
            <a:ahLst/>
            <a:cxnLst>
              <a:cxn ang="T8">
                <a:pos x="T0" y="T1"/>
              </a:cxn>
              <a:cxn ang="T9">
                <a:pos x="T2" y="T3"/>
              </a:cxn>
              <a:cxn ang="T10">
                <a:pos x="T4" y="T5"/>
              </a:cxn>
              <a:cxn ang="T11">
                <a:pos x="T6" y="T7"/>
              </a:cxn>
            </a:cxnLst>
            <a:rect l="T12" t="T13" r="T14" b="T15"/>
            <a:pathLst>
              <a:path w="618" h="167">
                <a:moveTo>
                  <a:pt x="0" y="167"/>
                </a:moveTo>
                <a:lnTo>
                  <a:pt x="616" y="20"/>
                </a:lnTo>
                <a:lnTo>
                  <a:pt x="618" y="0"/>
                </a:lnTo>
                <a:lnTo>
                  <a:pt x="2" y="153"/>
                </a:lnTo>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36" name="Freeform 13"/>
          <p:cNvSpPr/>
          <p:nvPr/>
        </p:nvSpPr>
        <p:spPr bwMode="auto">
          <a:xfrm>
            <a:off x="2103438" y="2460625"/>
            <a:ext cx="1566862" cy="309563"/>
          </a:xfrm>
          <a:custGeom>
            <a:avLst/>
            <a:gdLst>
              <a:gd name="T0" fmla="*/ 0 w 987"/>
              <a:gd name="T1" fmla="*/ 368574018 h 260"/>
              <a:gd name="T2" fmla="*/ 2147483647 w 987"/>
              <a:gd name="T3" fmla="*/ 26934359 h 260"/>
              <a:gd name="T4" fmla="*/ 2147483647 w 987"/>
              <a:gd name="T5" fmla="*/ 0 h 260"/>
              <a:gd name="T6" fmla="*/ 20161245 w 987"/>
              <a:gd name="T7" fmla="*/ 337386751 h 260"/>
              <a:gd name="T8" fmla="*/ 0 60000 65536"/>
              <a:gd name="T9" fmla="*/ 0 60000 65536"/>
              <a:gd name="T10" fmla="*/ 0 60000 65536"/>
              <a:gd name="T11" fmla="*/ 0 60000 65536"/>
              <a:gd name="T12" fmla="*/ 0 w 987"/>
              <a:gd name="T13" fmla="*/ 0 h 260"/>
              <a:gd name="T14" fmla="*/ 987 w 987"/>
              <a:gd name="T15" fmla="*/ 260 h 260"/>
            </a:gdLst>
            <a:ahLst/>
            <a:cxnLst>
              <a:cxn ang="T8">
                <a:pos x="T0" y="T1"/>
              </a:cxn>
              <a:cxn ang="T9">
                <a:pos x="T2" y="T3"/>
              </a:cxn>
              <a:cxn ang="T10">
                <a:pos x="T4" y="T5"/>
              </a:cxn>
              <a:cxn ang="T11">
                <a:pos x="T6" y="T7"/>
              </a:cxn>
            </a:cxnLst>
            <a:rect l="T12" t="T13" r="T14" b="T15"/>
            <a:pathLst>
              <a:path w="987" h="260">
                <a:moveTo>
                  <a:pt x="0" y="260"/>
                </a:moveTo>
                <a:lnTo>
                  <a:pt x="985" y="19"/>
                </a:lnTo>
                <a:lnTo>
                  <a:pt x="987" y="0"/>
                </a:lnTo>
                <a:lnTo>
                  <a:pt x="8" y="238"/>
                </a:lnTo>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37" name="Freeform 15"/>
          <p:cNvSpPr/>
          <p:nvPr/>
        </p:nvSpPr>
        <p:spPr bwMode="auto">
          <a:xfrm>
            <a:off x="1260475" y="946150"/>
            <a:ext cx="2540000" cy="846138"/>
          </a:xfrm>
          <a:custGeom>
            <a:avLst/>
            <a:gdLst>
              <a:gd name="T0" fmla="*/ 2147483647 w 1002"/>
              <a:gd name="T1" fmla="*/ 13696325 h 396"/>
              <a:gd name="T2" fmla="*/ 2147483647 w 1002"/>
              <a:gd name="T3" fmla="*/ 54787435 h 396"/>
              <a:gd name="T4" fmla="*/ 2147483647 w 1002"/>
              <a:gd name="T5" fmla="*/ 50221283 h 396"/>
              <a:gd name="T6" fmla="*/ 2147483647 w 1002"/>
              <a:gd name="T7" fmla="*/ 41088978 h 396"/>
              <a:gd name="T8" fmla="*/ 2147483647 w 1002"/>
              <a:gd name="T9" fmla="*/ 41088978 h 396"/>
              <a:gd name="T10" fmla="*/ 2147483647 w 1002"/>
              <a:gd name="T11" fmla="*/ 50221283 h 396"/>
              <a:gd name="T12" fmla="*/ 2147483647 w 1002"/>
              <a:gd name="T13" fmla="*/ 73047788 h 396"/>
              <a:gd name="T14" fmla="*/ 2147483647 w 1002"/>
              <a:gd name="T15" fmla="*/ 1022679517 h 396"/>
              <a:gd name="T16" fmla="*/ 2147483647 w 1002"/>
              <a:gd name="T17" fmla="*/ 1113991882 h 396"/>
              <a:gd name="T18" fmla="*/ 6426049 w 1002"/>
              <a:gd name="T19" fmla="*/ 1807953298 h 396"/>
              <a:gd name="T20" fmla="*/ 0 w 1002"/>
              <a:gd name="T21" fmla="*/ 1780560657 h 396"/>
              <a:gd name="T22" fmla="*/ 2147483647 w 1002"/>
              <a:gd name="T23" fmla="*/ 1082033088 h 396"/>
              <a:gd name="T24" fmla="*/ 2147483647 w 1002"/>
              <a:gd name="T25" fmla="*/ 995286876 h 396"/>
              <a:gd name="T26" fmla="*/ 2147483647 w 1002"/>
              <a:gd name="T27" fmla="*/ 36524962 h 396"/>
              <a:gd name="T28" fmla="*/ 2147483647 w 1002"/>
              <a:gd name="T29" fmla="*/ 13696325 h 396"/>
              <a:gd name="T30" fmla="*/ 2147483647 w 1002"/>
              <a:gd name="T31" fmla="*/ 4566154 h 396"/>
              <a:gd name="T32" fmla="*/ 2147483647 w 1002"/>
              <a:gd name="T33" fmla="*/ 0 h 396"/>
              <a:gd name="T34" fmla="*/ 2147483647 w 1002"/>
              <a:gd name="T35" fmla="*/ 13696325 h 396"/>
              <a:gd name="T36" fmla="*/ 2147483647 w 1002"/>
              <a:gd name="T37" fmla="*/ 13696325 h 3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2"/>
              <a:gd name="T58" fmla="*/ 0 h 396"/>
              <a:gd name="T59" fmla="*/ 1002 w 1002"/>
              <a:gd name="T60" fmla="*/ 396 h 3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38" name="Freeform 16"/>
          <p:cNvSpPr>
            <a:spLocks noChangeArrowheads="1"/>
          </p:cNvSpPr>
          <p:nvPr/>
        </p:nvSpPr>
        <p:spPr bwMode="auto">
          <a:xfrm>
            <a:off x="938213" y="1779588"/>
            <a:ext cx="325437" cy="1190625"/>
          </a:xfrm>
          <a:custGeom>
            <a:avLst/>
            <a:gdLst>
              <a:gd name="T0" fmla="*/ 827415868 w 128"/>
              <a:gd name="T1" fmla="*/ 27316092 h 558"/>
              <a:gd name="T2" fmla="*/ 801558894 w 128"/>
              <a:gd name="T3" fmla="*/ 31869484 h 558"/>
              <a:gd name="T4" fmla="*/ 762773433 w 128"/>
              <a:gd name="T5" fmla="*/ 50080926 h 558"/>
              <a:gd name="T6" fmla="*/ 723987971 w 128"/>
              <a:gd name="T7" fmla="*/ 77399159 h 558"/>
              <a:gd name="T8" fmla="*/ 698130997 w 128"/>
              <a:gd name="T9" fmla="*/ 109268635 h 558"/>
              <a:gd name="T10" fmla="*/ 685202510 w 128"/>
              <a:gd name="T11" fmla="*/ 141138143 h 558"/>
              <a:gd name="T12" fmla="*/ 413709205 w 128"/>
              <a:gd name="T13" fmla="*/ 1092679879 h 558"/>
              <a:gd name="T14" fmla="*/ 355529742 w 128"/>
              <a:gd name="T15" fmla="*/ 1306661823 h 558"/>
              <a:gd name="T16" fmla="*/ 45248454 w 128"/>
              <a:gd name="T17" fmla="*/ 2147483647 h 558"/>
              <a:gd name="T18" fmla="*/ 38785471 w 128"/>
              <a:gd name="T19" fmla="*/ 2147483647 h 558"/>
              <a:gd name="T20" fmla="*/ 51713968 w 128"/>
              <a:gd name="T21" fmla="*/ 2147483647 h 558"/>
              <a:gd name="T22" fmla="*/ 84033935 w 128"/>
              <a:gd name="T23" fmla="*/ 2147483647 h 558"/>
              <a:gd name="T24" fmla="*/ 122819396 w 128"/>
              <a:gd name="T25" fmla="*/ 2147483647 h 558"/>
              <a:gd name="T26" fmla="*/ 555920022 w 128"/>
              <a:gd name="T27" fmla="*/ 2147483647 h 558"/>
              <a:gd name="T28" fmla="*/ 549454507 w 128"/>
              <a:gd name="T29" fmla="*/ 2147483647 h 558"/>
              <a:gd name="T30" fmla="*/ 109890909 w 128"/>
              <a:gd name="T31" fmla="*/ 2147483647 h 558"/>
              <a:gd name="T32" fmla="*/ 58176941 w 128"/>
              <a:gd name="T33" fmla="*/ 2147483647 h 558"/>
              <a:gd name="T34" fmla="*/ 19391464 w 128"/>
              <a:gd name="T35" fmla="*/ 2147483647 h 558"/>
              <a:gd name="T36" fmla="*/ 0 w 128"/>
              <a:gd name="T37" fmla="*/ 2147483647 h 558"/>
              <a:gd name="T38" fmla="*/ 6462975 w 128"/>
              <a:gd name="T39" fmla="*/ 2147483647 h 558"/>
              <a:gd name="T40" fmla="*/ 316744201 w 128"/>
              <a:gd name="T41" fmla="*/ 1315768607 h 558"/>
              <a:gd name="T42" fmla="*/ 374923744 w 128"/>
              <a:gd name="T43" fmla="*/ 1101784529 h 558"/>
              <a:gd name="T44" fmla="*/ 646419432 w 128"/>
              <a:gd name="T45" fmla="*/ 150242793 h 558"/>
              <a:gd name="T46" fmla="*/ 672276565 w 128"/>
              <a:gd name="T47" fmla="*/ 104715243 h 558"/>
              <a:gd name="T48" fmla="*/ 711059484 w 128"/>
              <a:gd name="T49" fmla="*/ 63738967 h 558"/>
              <a:gd name="T50" fmla="*/ 756310460 w 128"/>
              <a:gd name="T51" fmla="*/ 27316092 h 558"/>
              <a:gd name="T52" fmla="*/ 814487381 w 128"/>
              <a:gd name="T53" fmla="*/ 4553394 h 558"/>
              <a:gd name="T54" fmla="*/ 820950354 w 128"/>
              <a:gd name="T55" fmla="*/ 0 h 558"/>
              <a:gd name="T56" fmla="*/ 827415868 w 128"/>
              <a:gd name="T57" fmla="*/ 27316092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558"/>
              <a:gd name="T89" fmla="*/ 128 w 128"/>
              <a:gd name="T90" fmla="*/ 558 h 5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39" name="Freeform 17"/>
          <p:cNvSpPr/>
          <p:nvPr/>
        </p:nvSpPr>
        <p:spPr bwMode="auto">
          <a:xfrm>
            <a:off x="3673475" y="952500"/>
            <a:ext cx="1306513" cy="1528763"/>
          </a:xfrm>
          <a:custGeom>
            <a:avLst/>
            <a:gdLst>
              <a:gd name="T0" fmla="*/ 294907269 w 516"/>
              <a:gd name="T1" fmla="*/ 41028927 h 716"/>
              <a:gd name="T2" fmla="*/ 2147483647 w 516"/>
              <a:gd name="T3" fmla="*/ 674707630 h 716"/>
              <a:gd name="T4" fmla="*/ 2147483647 w 516"/>
              <a:gd name="T5" fmla="*/ 702060949 h 716"/>
              <a:gd name="T6" fmla="*/ 2147483647 w 516"/>
              <a:gd name="T7" fmla="*/ 747650525 h 716"/>
              <a:gd name="T8" fmla="*/ 2147483647 w 516"/>
              <a:gd name="T9" fmla="*/ 797796496 h 716"/>
              <a:gd name="T10" fmla="*/ 2147483647 w 516"/>
              <a:gd name="T11" fmla="*/ 852503133 h 716"/>
              <a:gd name="T12" fmla="*/ 724446240 w 516"/>
              <a:gd name="T13" fmla="*/ 2147483647 h 716"/>
              <a:gd name="T14" fmla="*/ 641102746 w 516"/>
              <a:gd name="T15" fmla="*/ 2147483647 h 716"/>
              <a:gd name="T16" fmla="*/ 538526332 w 516"/>
              <a:gd name="T17" fmla="*/ 2147483647 h 716"/>
              <a:gd name="T18" fmla="*/ 423127866 w 516"/>
              <a:gd name="T19" fmla="*/ 2147483647 h 716"/>
              <a:gd name="T20" fmla="*/ 314140347 w 516"/>
              <a:gd name="T21" fmla="*/ 2147483647 h 716"/>
              <a:gd name="T22" fmla="*/ 0 w 516"/>
              <a:gd name="T23" fmla="*/ 2147483647 h 716"/>
              <a:gd name="T24" fmla="*/ 0 w 516"/>
              <a:gd name="T25" fmla="*/ 2147483647 h 716"/>
              <a:gd name="T26" fmla="*/ 320551373 w 516"/>
              <a:gd name="T27" fmla="*/ 2147483647 h 716"/>
              <a:gd name="T28" fmla="*/ 442360944 w 516"/>
              <a:gd name="T29" fmla="*/ 2147483647 h 716"/>
              <a:gd name="T30" fmla="*/ 570581461 w 516"/>
              <a:gd name="T31" fmla="*/ 2147483647 h 716"/>
              <a:gd name="T32" fmla="*/ 692391111 w 516"/>
              <a:gd name="T33" fmla="*/ 2147483647 h 716"/>
              <a:gd name="T34" fmla="*/ 782145473 w 516"/>
              <a:gd name="T35" fmla="*/ 2147483647 h 716"/>
              <a:gd name="T36" fmla="*/ 2147483647 w 516"/>
              <a:gd name="T37" fmla="*/ 866178725 h 716"/>
              <a:gd name="T38" fmla="*/ 2147483647 w 516"/>
              <a:gd name="T39" fmla="*/ 793237966 h 716"/>
              <a:gd name="T40" fmla="*/ 2147483647 w 516"/>
              <a:gd name="T41" fmla="*/ 724855737 h 716"/>
              <a:gd name="T42" fmla="*/ 2147483647 w 516"/>
              <a:gd name="T43" fmla="*/ 670149100 h 716"/>
              <a:gd name="T44" fmla="*/ 2147483647 w 516"/>
              <a:gd name="T45" fmla="*/ 629120189 h 716"/>
              <a:gd name="T46" fmla="*/ 326962399 w 516"/>
              <a:gd name="T47" fmla="*/ 0 h 716"/>
              <a:gd name="T48" fmla="*/ 294907269 w 516"/>
              <a:gd name="T49" fmla="*/ 41028927 h 7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6"/>
              <a:gd name="T76" fmla="*/ 0 h 716"/>
              <a:gd name="T77" fmla="*/ 516 w 516"/>
              <a:gd name="T78" fmla="*/ 716 h 7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40" name="Line 51"/>
          <p:cNvSpPr>
            <a:spLocks noChangeShapeType="1"/>
          </p:cNvSpPr>
          <p:nvPr/>
        </p:nvSpPr>
        <p:spPr bwMode="auto">
          <a:xfrm>
            <a:off x="3128963" y="4367213"/>
            <a:ext cx="3070225" cy="1587"/>
          </a:xfrm>
          <a:prstGeom prst="line">
            <a:avLst/>
          </a:prstGeom>
          <a:noFill/>
          <a:ln w="33338" cmpd="sng">
            <a:solidFill>
              <a:srgbClr val="FFFFFF"/>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41" name="TextBox 29"/>
          <p:cNvSpPr>
            <a:spLocks noChangeArrowheads="1"/>
          </p:cNvSpPr>
          <p:nvPr/>
        </p:nvSpPr>
        <p:spPr bwMode="auto">
          <a:xfrm rot="20445247">
            <a:off x="1390650" y="1492250"/>
            <a:ext cx="2954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7" tIns="45708" rIns="91417" bIns="45708">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r>
              <a:rPr lang="zh-CN" altLang="en-US" sz="54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谢谢观看</a:t>
            </a:r>
            <a:endParaRPr lang="zh-CN" altLang="en-US" dirty="0"/>
          </a:p>
        </p:txBody>
      </p:sp>
      <p:pic>
        <p:nvPicPr>
          <p:cNvPr id="42" name="Picture 4" descr="C:\Documents and Settings\tdz\桌面\新建文件夹\欢迎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0063" y="4635500"/>
            <a:ext cx="2182812"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2" descr="C:\Documents and Settings\tdz\桌面\新建文件夹\为高手鼓掌.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375" y="4635500"/>
            <a:ext cx="2182813"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46" name="Picture 3" descr="C:\Documents and Settings\tdz\桌面\新建文件夹\201212817323049203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4635500"/>
            <a:ext cx="2181225"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47" name="Picture 4" descr="C:\Documents and Settings\tdz\桌面\新建文件夹\20125118553715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825" y="4635500"/>
            <a:ext cx="2212975"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48" name="Oval 60">
            <a:hlinkClick r:id="rId4"/>
          </p:cNvPr>
          <p:cNvSpPr>
            <a:spLocks noChangeArrowheads="1"/>
          </p:cNvSpPr>
          <p:nvPr/>
        </p:nvSpPr>
        <p:spPr bwMode="auto">
          <a:xfrm>
            <a:off x="5965825" y="2757488"/>
            <a:ext cx="444500" cy="523875"/>
          </a:xfrm>
          <a:prstGeom prst="ellipse">
            <a:avLst/>
          </a:prstGeom>
          <a:solidFill>
            <a:srgbClr val="0079C5">
              <a:alpha val="0"/>
            </a:srgbClr>
          </a:solidFill>
          <a:ln>
            <a:noFill/>
          </a:ln>
          <a:extLst>
            <a:ext uri="{91240B29-F687-4F45-9708-019B960494DF}">
              <a14:hiddenLine xmlns:a14="http://schemas.microsoft.com/office/drawing/2010/main" w="9525">
                <a:solidFill>
                  <a:srgbClr val="000000"/>
                </a:solidFill>
                <a:round/>
              </a14:hiddenLine>
            </a:ext>
          </a:extLst>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000000"/>
              </a:solidFill>
              <a:latin typeface="Arial" panose="020B0604020202020204" pitchFamily="34" charset="0"/>
              <a:sym typeface="Arial" panose="020B0604020202020204" pitchFamily="34" charset="0"/>
            </a:endParaRPr>
          </a:p>
        </p:txBody>
      </p:sp>
      <p:sp>
        <p:nvSpPr>
          <p:cNvPr id="49" name="Oval 61">
            <a:hlinkClick r:id="rId5"/>
          </p:cNvPr>
          <p:cNvSpPr>
            <a:spLocks noChangeArrowheads="1"/>
          </p:cNvSpPr>
          <p:nvPr/>
        </p:nvSpPr>
        <p:spPr bwMode="auto">
          <a:xfrm>
            <a:off x="5978525" y="3567113"/>
            <a:ext cx="419100" cy="520700"/>
          </a:xfrm>
          <a:prstGeom prst="ellipse">
            <a:avLst/>
          </a:prstGeom>
          <a:solidFill>
            <a:srgbClr val="0079C5">
              <a:alpha val="0"/>
            </a:srgbClr>
          </a:solidFill>
          <a:ln>
            <a:noFill/>
          </a:ln>
          <a:extLst>
            <a:ext uri="{91240B29-F687-4F45-9708-019B960494DF}">
              <a14:hiddenLine xmlns:a14="http://schemas.microsoft.com/office/drawing/2010/main" w="9525">
                <a:solidFill>
                  <a:srgbClr val="000000"/>
                </a:solidFill>
                <a:round/>
              </a14:hiddenLine>
            </a:ext>
          </a:extLst>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000000"/>
              </a:solidFill>
              <a:latin typeface="Arial" panose="020B0604020202020204" pitchFamily="34" charset="0"/>
              <a:sym typeface="Arial" panose="020B0604020202020204" pitchFamily="34" charset="0"/>
            </a:endParaRPr>
          </a:p>
        </p:txBody>
      </p:sp>
      <p:sp>
        <p:nvSpPr>
          <p:cNvPr id="50" name="矩形​​ 5"/>
          <p:cNvSpPr>
            <a:spLocks noChangeArrowheads="1"/>
          </p:cNvSpPr>
          <p:nvPr/>
        </p:nvSpPr>
        <p:spPr bwMode="auto">
          <a:xfrm>
            <a:off x="3306" y="441325"/>
            <a:ext cx="9144000" cy="4079875"/>
          </a:xfrm>
          <a:prstGeom prst="rect">
            <a:avLst/>
          </a:prstGeom>
          <a:solidFill>
            <a:srgbClr val="3F95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pPr algn="ctr"/>
            <a:endParaRPr lang="zh-CN" altLang="en-US">
              <a:solidFill>
                <a:srgbClr val="FFFFFF"/>
              </a:solidFill>
              <a:sym typeface="Arial" panose="020B0604020202020204" pitchFamily="34" charset="0"/>
            </a:endParaRPr>
          </a:p>
        </p:txBody>
      </p:sp>
      <p:sp>
        <p:nvSpPr>
          <p:cNvPr id="51" name="Line 33"/>
          <p:cNvSpPr>
            <a:spLocks noChangeShapeType="1"/>
          </p:cNvSpPr>
          <p:nvPr/>
        </p:nvSpPr>
        <p:spPr bwMode="auto">
          <a:xfrm flipV="1">
            <a:off x="6186488" y="1671638"/>
            <a:ext cx="1587" cy="2700337"/>
          </a:xfrm>
          <a:prstGeom prst="line">
            <a:avLst/>
          </a:prstGeom>
          <a:noFill/>
          <a:ln w="33338" cmpd="sng">
            <a:solidFill>
              <a:srgbClr val="FFFFFF"/>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52" name="Line 5"/>
          <p:cNvSpPr>
            <a:spLocks noChangeShapeType="1"/>
          </p:cNvSpPr>
          <p:nvPr/>
        </p:nvSpPr>
        <p:spPr bwMode="auto">
          <a:xfrm>
            <a:off x="0" y="3914775"/>
            <a:ext cx="1922463" cy="14288"/>
          </a:xfrm>
          <a:prstGeom prst="line">
            <a:avLst/>
          </a:prstGeom>
          <a:noFill/>
          <a:ln w="33338" cmpd="sng">
            <a:solidFill>
              <a:srgbClr val="FFFFFF"/>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53" name="Line 19"/>
          <p:cNvSpPr>
            <a:spLocks noChangeShapeType="1"/>
          </p:cNvSpPr>
          <p:nvPr/>
        </p:nvSpPr>
        <p:spPr bwMode="auto">
          <a:xfrm flipH="1">
            <a:off x="1922463" y="2741613"/>
            <a:ext cx="200025" cy="1189037"/>
          </a:xfrm>
          <a:prstGeom prst="line">
            <a:avLst/>
          </a:prstGeom>
          <a:noFill/>
          <a:ln w="33338" cmpd="sng">
            <a:solidFill>
              <a:schemeClr val="bg1"/>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54" name="Line 21"/>
          <p:cNvSpPr>
            <a:spLocks noChangeShapeType="1"/>
          </p:cNvSpPr>
          <p:nvPr/>
        </p:nvSpPr>
        <p:spPr bwMode="auto">
          <a:xfrm>
            <a:off x="3135313" y="2562225"/>
            <a:ext cx="7937" cy="1806575"/>
          </a:xfrm>
          <a:prstGeom prst="line">
            <a:avLst/>
          </a:prstGeom>
          <a:noFill/>
          <a:ln w="33338" cmpd="sng">
            <a:solidFill>
              <a:schemeClr val="bg1"/>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55" name="Freeform 11"/>
          <p:cNvSpPr>
            <a:spLocks noChangeArrowheads="1"/>
          </p:cNvSpPr>
          <p:nvPr/>
        </p:nvSpPr>
        <p:spPr bwMode="auto">
          <a:xfrm>
            <a:off x="1154113" y="2738438"/>
            <a:ext cx="981075" cy="198437"/>
          </a:xfrm>
          <a:custGeom>
            <a:avLst/>
            <a:gdLst>
              <a:gd name="T0" fmla="*/ 0 w 618"/>
              <a:gd name="T1" fmla="*/ 235791862 h 167"/>
              <a:gd name="T2" fmla="*/ 1552416034 w 618"/>
              <a:gd name="T3" fmla="*/ 28238653 h 167"/>
              <a:gd name="T4" fmla="*/ 1557456344 w 618"/>
              <a:gd name="T5" fmla="*/ 0 h 167"/>
              <a:gd name="T6" fmla="*/ 5040312 w 618"/>
              <a:gd name="T7" fmla="*/ 216025405 h 167"/>
              <a:gd name="T8" fmla="*/ 0 60000 65536"/>
              <a:gd name="T9" fmla="*/ 0 60000 65536"/>
              <a:gd name="T10" fmla="*/ 0 60000 65536"/>
              <a:gd name="T11" fmla="*/ 0 60000 65536"/>
              <a:gd name="T12" fmla="*/ 0 w 618"/>
              <a:gd name="T13" fmla="*/ 0 h 167"/>
              <a:gd name="T14" fmla="*/ 618 w 618"/>
              <a:gd name="T15" fmla="*/ 167 h 167"/>
            </a:gdLst>
            <a:ahLst/>
            <a:cxnLst>
              <a:cxn ang="T8">
                <a:pos x="T0" y="T1"/>
              </a:cxn>
              <a:cxn ang="T9">
                <a:pos x="T2" y="T3"/>
              </a:cxn>
              <a:cxn ang="T10">
                <a:pos x="T4" y="T5"/>
              </a:cxn>
              <a:cxn ang="T11">
                <a:pos x="T6" y="T7"/>
              </a:cxn>
            </a:cxnLst>
            <a:rect l="T12" t="T13" r="T14" b="T15"/>
            <a:pathLst>
              <a:path w="618" h="167">
                <a:moveTo>
                  <a:pt x="0" y="167"/>
                </a:moveTo>
                <a:lnTo>
                  <a:pt x="616" y="20"/>
                </a:lnTo>
                <a:lnTo>
                  <a:pt x="618" y="0"/>
                </a:lnTo>
                <a:lnTo>
                  <a:pt x="2" y="153"/>
                </a:lnTo>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56" name="Freeform 13"/>
          <p:cNvSpPr/>
          <p:nvPr/>
        </p:nvSpPr>
        <p:spPr bwMode="auto">
          <a:xfrm>
            <a:off x="2103438" y="2460625"/>
            <a:ext cx="1566862" cy="309563"/>
          </a:xfrm>
          <a:custGeom>
            <a:avLst/>
            <a:gdLst>
              <a:gd name="T0" fmla="*/ 0 w 987"/>
              <a:gd name="T1" fmla="*/ 368574018 h 260"/>
              <a:gd name="T2" fmla="*/ 2147483647 w 987"/>
              <a:gd name="T3" fmla="*/ 26934359 h 260"/>
              <a:gd name="T4" fmla="*/ 2147483647 w 987"/>
              <a:gd name="T5" fmla="*/ 0 h 260"/>
              <a:gd name="T6" fmla="*/ 20161245 w 987"/>
              <a:gd name="T7" fmla="*/ 337386751 h 260"/>
              <a:gd name="T8" fmla="*/ 0 60000 65536"/>
              <a:gd name="T9" fmla="*/ 0 60000 65536"/>
              <a:gd name="T10" fmla="*/ 0 60000 65536"/>
              <a:gd name="T11" fmla="*/ 0 60000 65536"/>
              <a:gd name="T12" fmla="*/ 0 w 987"/>
              <a:gd name="T13" fmla="*/ 0 h 260"/>
              <a:gd name="T14" fmla="*/ 987 w 987"/>
              <a:gd name="T15" fmla="*/ 260 h 260"/>
            </a:gdLst>
            <a:ahLst/>
            <a:cxnLst>
              <a:cxn ang="T8">
                <a:pos x="T0" y="T1"/>
              </a:cxn>
              <a:cxn ang="T9">
                <a:pos x="T2" y="T3"/>
              </a:cxn>
              <a:cxn ang="T10">
                <a:pos x="T4" y="T5"/>
              </a:cxn>
              <a:cxn ang="T11">
                <a:pos x="T6" y="T7"/>
              </a:cxn>
            </a:cxnLst>
            <a:rect l="T12" t="T13" r="T14" b="T15"/>
            <a:pathLst>
              <a:path w="987" h="260">
                <a:moveTo>
                  <a:pt x="0" y="260"/>
                </a:moveTo>
                <a:lnTo>
                  <a:pt x="985" y="19"/>
                </a:lnTo>
                <a:lnTo>
                  <a:pt x="987" y="0"/>
                </a:lnTo>
                <a:lnTo>
                  <a:pt x="8" y="238"/>
                </a:lnTo>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57" name="Freeform 15"/>
          <p:cNvSpPr/>
          <p:nvPr/>
        </p:nvSpPr>
        <p:spPr bwMode="auto">
          <a:xfrm>
            <a:off x="1260475" y="946150"/>
            <a:ext cx="2540000" cy="846138"/>
          </a:xfrm>
          <a:custGeom>
            <a:avLst/>
            <a:gdLst>
              <a:gd name="T0" fmla="*/ 2147483647 w 1002"/>
              <a:gd name="T1" fmla="*/ 13696325 h 396"/>
              <a:gd name="T2" fmla="*/ 2147483647 w 1002"/>
              <a:gd name="T3" fmla="*/ 54787435 h 396"/>
              <a:gd name="T4" fmla="*/ 2147483647 w 1002"/>
              <a:gd name="T5" fmla="*/ 50221283 h 396"/>
              <a:gd name="T6" fmla="*/ 2147483647 w 1002"/>
              <a:gd name="T7" fmla="*/ 41088978 h 396"/>
              <a:gd name="T8" fmla="*/ 2147483647 w 1002"/>
              <a:gd name="T9" fmla="*/ 41088978 h 396"/>
              <a:gd name="T10" fmla="*/ 2147483647 w 1002"/>
              <a:gd name="T11" fmla="*/ 50221283 h 396"/>
              <a:gd name="T12" fmla="*/ 2147483647 w 1002"/>
              <a:gd name="T13" fmla="*/ 73047788 h 396"/>
              <a:gd name="T14" fmla="*/ 2147483647 w 1002"/>
              <a:gd name="T15" fmla="*/ 1022679517 h 396"/>
              <a:gd name="T16" fmla="*/ 2147483647 w 1002"/>
              <a:gd name="T17" fmla="*/ 1113991882 h 396"/>
              <a:gd name="T18" fmla="*/ 6426049 w 1002"/>
              <a:gd name="T19" fmla="*/ 1807953298 h 396"/>
              <a:gd name="T20" fmla="*/ 0 w 1002"/>
              <a:gd name="T21" fmla="*/ 1780560657 h 396"/>
              <a:gd name="T22" fmla="*/ 2147483647 w 1002"/>
              <a:gd name="T23" fmla="*/ 1082033088 h 396"/>
              <a:gd name="T24" fmla="*/ 2147483647 w 1002"/>
              <a:gd name="T25" fmla="*/ 995286876 h 396"/>
              <a:gd name="T26" fmla="*/ 2147483647 w 1002"/>
              <a:gd name="T27" fmla="*/ 36524962 h 396"/>
              <a:gd name="T28" fmla="*/ 2147483647 w 1002"/>
              <a:gd name="T29" fmla="*/ 13696325 h 396"/>
              <a:gd name="T30" fmla="*/ 2147483647 w 1002"/>
              <a:gd name="T31" fmla="*/ 4566154 h 396"/>
              <a:gd name="T32" fmla="*/ 2147483647 w 1002"/>
              <a:gd name="T33" fmla="*/ 0 h 396"/>
              <a:gd name="T34" fmla="*/ 2147483647 w 1002"/>
              <a:gd name="T35" fmla="*/ 13696325 h 396"/>
              <a:gd name="T36" fmla="*/ 2147483647 w 1002"/>
              <a:gd name="T37" fmla="*/ 13696325 h 3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2"/>
              <a:gd name="T58" fmla="*/ 0 h 396"/>
              <a:gd name="T59" fmla="*/ 1002 w 1002"/>
              <a:gd name="T60" fmla="*/ 396 h 3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58" name="Freeform 16"/>
          <p:cNvSpPr>
            <a:spLocks noChangeArrowheads="1"/>
          </p:cNvSpPr>
          <p:nvPr/>
        </p:nvSpPr>
        <p:spPr bwMode="auto">
          <a:xfrm>
            <a:off x="938213" y="1779588"/>
            <a:ext cx="325437" cy="1190625"/>
          </a:xfrm>
          <a:custGeom>
            <a:avLst/>
            <a:gdLst>
              <a:gd name="T0" fmla="*/ 827415868 w 128"/>
              <a:gd name="T1" fmla="*/ 27316092 h 558"/>
              <a:gd name="T2" fmla="*/ 801558894 w 128"/>
              <a:gd name="T3" fmla="*/ 31869484 h 558"/>
              <a:gd name="T4" fmla="*/ 762773433 w 128"/>
              <a:gd name="T5" fmla="*/ 50080926 h 558"/>
              <a:gd name="T6" fmla="*/ 723987971 w 128"/>
              <a:gd name="T7" fmla="*/ 77399159 h 558"/>
              <a:gd name="T8" fmla="*/ 698130997 w 128"/>
              <a:gd name="T9" fmla="*/ 109268635 h 558"/>
              <a:gd name="T10" fmla="*/ 685202510 w 128"/>
              <a:gd name="T11" fmla="*/ 141138143 h 558"/>
              <a:gd name="T12" fmla="*/ 413709205 w 128"/>
              <a:gd name="T13" fmla="*/ 1092679879 h 558"/>
              <a:gd name="T14" fmla="*/ 355529742 w 128"/>
              <a:gd name="T15" fmla="*/ 1306661823 h 558"/>
              <a:gd name="T16" fmla="*/ 45248454 w 128"/>
              <a:gd name="T17" fmla="*/ 2147483647 h 558"/>
              <a:gd name="T18" fmla="*/ 38785471 w 128"/>
              <a:gd name="T19" fmla="*/ 2147483647 h 558"/>
              <a:gd name="T20" fmla="*/ 51713968 w 128"/>
              <a:gd name="T21" fmla="*/ 2147483647 h 558"/>
              <a:gd name="T22" fmla="*/ 84033935 w 128"/>
              <a:gd name="T23" fmla="*/ 2147483647 h 558"/>
              <a:gd name="T24" fmla="*/ 122819396 w 128"/>
              <a:gd name="T25" fmla="*/ 2147483647 h 558"/>
              <a:gd name="T26" fmla="*/ 555920022 w 128"/>
              <a:gd name="T27" fmla="*/ 2147483647 h 558"/>
              <a:gd name="T28" fmla="*/ 549454507 w 128"/>
              <a:gd name="T29" fmla="*/ 2147483647 h 558"/>
              <a:gd name="T30" fmla="*/ 109890909 w 128"/>
              <a:gd name="T31" fmla="*/ 2147483647 h 558"/>
              <a:gd name="T32" fmla="*/ 58176941 w 128"/>
              <a:gd name="T33" fmla="*/ 2147483647 h 558"/>
              <a:gd name="T34" fmla="*/ 19391464 w 128"/>
              <a:gd name="T35" fmla="*/ 2147483647 h 558"/>
              <a:gd name="T36" fmla="*/ 0 w 128"/>
              <a:gd name="T37" fmla="*/ 2147483647 h 558"/>
              <a:gd name="T38" fmla="*/ 6462975 w 128"/>
              <a:gd name="T39" fmla="*/ 2147483647 h 558"/>
              <a:gd name="T40" fmla="*/ 316744201 w 128"/>
              <a:gd name="T41" fmla="*/ 1315768607 h 558"/>
              <a:gd name="T42" fmla="*/ 374923744 w 128"/>
              <a:gd name="T43" fmla="*/ 1101784529 h 558"/>
              <a:gd name="T44" fmla="*/ 646419432 w 128"/>
              <a:gd name="T45" fmla="*/ 150242793 h 558"/>
              <a:gd name="T46" fmla="*/ 672276565 w 128"/>
              <a:gd name="T47" fmla="*/ 104715243 h 558"/>
              <a:gd name="T48" fmla="*/ 711059484 w 128"/>
              <a:gd name="T49" fmla="*/ 63738967 h 558"/>
              <a:gd name="T50" fmla="*/ 756310460 w 128"/>
              <a:gd name="T51" fmla="*/ 27316092 h 558"/>
              <a:gd name="T52" fmla="*/ 814487381 w 128"/>
              <a:gd name="T53" fmla="*/ 4553394 h 558"/>
              <a:gd name="T54" fmla="*/ 820950354 w 128"/>
              <a:gd name="T55" fmla="*/ 0 h 558"/>
              <a:gd name="T56" fmla="*/ 827415868 w 128"/>
              <a:gd name="T57" fmla="*/ 27316092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558"/>
              <a:gd name="T89" fmla="*/ 128 w 128"/>
              <a:gd name="T90" fmla="*/ 558 h 5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59" name="Freeform 17"/>
          <p:cNvSpPr/>
          <p:nvPr/>
        </p:nvSpPr>
        <p:spPr bwMode="auto">
          <a:xfrm>
            <a:off x="3673475" y="952500"/>
            <a:ext cx="1306513" cy="1528763"/>
          </a:xfrm>
          <a:custGeom>
            <a:avLst/>
            <a:gdLst>
              <a:gd name="T0" fmla="*/ 294907269 w 516"/>
              <a:gd name="T1" fmla="*/ 41028927 h 716"/>
              <a:gd name="T2" fmla="*/ 2147483647 w 516"/>
              <a:gd name="T3" fmla="*/ 674707630 h 716"/>
              <a:gd name="T4" fmla="*/ 2147483647 w 516"/>
              <a:gd name="T5" fmla="*/ 702060949 h 716"/>
              <a:gd name="T6" fmla="*/ 2147483647 w 516"/>
              <a:gd name="T7" fmla="*/ 747650525 h 716"/>
              <a:gd name="T8" fmla="*/ 2147483647 w 516"/>
              <a:gd name="T9" fmla="*/ 797796496 h 716"/>
              <a:gd name="T10" fmla="*/ 2147483647 w 516"/>
              <a:gd name="T11" fmla="*/ 852503133 h 716"/>
              <a:gd name="T12" fmla="*/ 724446240 w 516"/>
              <a:gd name="T13" fmla="*/ 2147483647 h 716"/>
              <a:gd name="T14" fmla="*/ 641102746 w 516"/>
              <a:gd name="T15" fmla="*/ 2147483647 h 716"/>
              <a:gd name="T16" fmla="*/ 538526332 w 516"/>
              <a:gd name="T17" fmla="*/ 2147483647 h 716"/>
              <a:gd name="T18" fmla="*/ 423127866 w 516"/>
              <a:gd name="T19" fmla="*/ 2147483647 h 716"/>
              <a:gd name="T20" fmla="*/ 314140347 w 516"/>
              <a:gd name="T21" fmla="*/ 2147483647 h 716"/>
              <a:gd name="T22" fmla="*/ 0 w 516"/>
              <a:gd name="T23" fmla="*/ 2147483647 h 716"/>
              <a:gd name="T24" fmla="*/ 0 w 516"/>
              <a:gd name="T25" fmla="*/ 2147483647 h 716"/>
              <a:gd name="T26" fmla="*/ 320551373 w 516"/>
              <a:gd name="T27" fmla="*/ 2147483647 h 716"/>
              <a:gd name="T28" fmla="*/ 442360944 w 516"/>
              <a:gd name="T29" fmla="*/ 2147483647 h 716"/>
              <a:gd name="T30" fmla="*/ 570581461 w 516"/>
              <a:gd name="T31" fmla="*/ 2147483647 h 716"/>
              <a:gd name="T32" fmla="*/ 692391111 w 516"/>
              <a:gd name="T33" fmla="*/ 2147483647 h 716"/>
              <a:gd name="T34" fmla="*/ 782145473 w 516"/>
              <a:gd name="T35" fmla="*/ 2147483647 h 716"/>
              <a:gd name="T36" fmla="*/ 2147483647 w 516"/>
              <a:gd name="T37" fmla="*/ 866178725 h 716"/>
              <a:gd name="T38" fmla="*/ 2147483647 w 516"/>
              <a:gd name="T39" fmla="*/ 793237966 h 716"/>
              <a:gd name="T40" fmla="*/ 2147483647 w 516"/>
              <a:gd name="T41" fmla="*/ 724855737 h 716"/>
              <a:gd name="T42" fmla="*/ 2147483647 w 516"/>
              <a:gd name="T43" fmla="*/ 670149100 h 716"/>
              <a:gd name="T44" fmla="*/ 2147483647 w 516"/>
              <a:gd name="T45" fmla="*/ 629120189 h 716"/>
              <a:gd name="T46" fmla="*/ 326962399 w 516"/>
              <a:gd name="T47" fmla="*/ 0 h 716"/>
              <a:gd name="T48" fmla="*/ 294907269 w 516"/>
              <a:gd name="T49" fmla="*/ 41028927 h 7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6"/>
              <a:gd name="T76" fmla="*/ 0 h 716"/>
              <a:gd name="T77" fmla="*/ 516 w 516"/>
              <a:gd name="T78" fmla="*/ 716 h 7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solidFill>
            <a:schemeClr val="bg1"/>
          </a:solidFill>
          <a:ln w="11113" cmpd="sng">
            <a:solidFill>
              <a:schemeClr val="bg1"/>
            </a:solidFill>
            <a:miter lim="800000"/>
          </a:ln>
        </p:spPr>
        <p:txBody>
          <a:bodyPr lIns="91417" tIns="45708" rIns="91417" bIns="45708"/>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endParaRPr lang="zh-CN" altLang="en-US">
              <a:solidFill>
                <a:srgbClr val="FFFFFF"/>
              </a:solidFill>
              <a:latin typeface="Arial" panose="020B0604020202020204" pitchFamily="34" charset="0"/>
              <a:sym typeface="Arial" panose="020B0604020202020204" pitchFamily="34" charset="0"/>
            </a:endParaRPr>
          </a:p>
        </p:txBody>
      </p:sp>
      <p:sp>
        <p:nvSpPr>
          <p:cNvPr id="60" name="Line 51"/>
          <p:cNvSpPr>
            <a:spLocks noChangeShapeType="1"/>
          </p:cNvSpPr>
          <p:nvPr/>
        </p:nvSpPr>
        <p:spPr bwMode="auto">
          <a:xfrm>
            <a:off x="3128963" y="4367213"/>
            <a:ext cx="3070225" cy="1587"/>
          </a:xfrm>
          <a:prstGeom prst="line">
            <a:avLst/>
          </a:prstGeom>
          <a:noFill/>
          <a:ln w="33338" cmpd="sng">
            <a:solidFill>
              <a:srgbClr val="FFFFFF"/>
            </a:solidFill>
            <a:round/>
          </a:ln>
          <a:extLst>
            <a:ext uri="{909E8E84-426E-40DD-AFC4-6F175D3DCCD1}">
              <a14:hiddenFill xmlns:a14="http://schemas.microsoft.com/office/drawing/2010/main">
                <a:noFill/>
              </a14:hiddenFill>
            </a:ext>
          </a:extLst>
        </p:spPr>
        <p:txBody>
          <a:bodyPr lIns="91417" tIns="45708" rIns="91417" bIns="45708"/>
          <a:lstStyle/>
          <a:p>
            <a:endParaRPr lang="zh-CN" altLang="en-US"/>
          </a:p>
        </p:txBody>
      </p:sp>
      <p:sp>
        <p:nvSpPr>
          <p:cNvPr id="61" name="TextBox 29"/>
          <p:cNvSpPr>
            <a:spLocks noChangeArrowheads="1"/>
          </p:cNvSpPr>
          <p:nvPr/>
        </p:nvSpPr>
        <p:spPr bwMode="auto">
          <a:xfrm rot="20445247">
            <a:off x="1390650" y="1492250"/>
            <a:ext cx="29543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7" tIns="45708" rIns="91417" bIns="45708">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omic Sans MS" panose="030F0702030302020204" pitchFamily="66" charset="0"/>
                <a:ea typeface="宋体" panose="02010600030101010101" pitchFamily="2" charset="-122"/>
              </a:defRPr>
            </a:lvl9pPr>
          </a:lstStyle>
          <a:p>
            <a:r>
              <a:rPr lang="zh-CN" altLang="en-US" sz="54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谢谢观看</a:t>
            </a:r>
            <a:endParaRPr lang="zh-CN" altLang="en-US" dirty="0"/>
          </a:p>
        </p:txBody>
      </p:sp>
      <p:pic>
        <p:nvPicPr>
          <p:cNvPr id="62" name="Picture 4" descr="C:\Documents and Settings\tdz\桌面\新建文件夹\欢迎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0063" y="4635500"/>
            <a:ext cx="2182812" cy="1819275"/>
          </a:xfrm>
          <a:prstGeom prst="rect">
            <a:avLst/>
          </a:prstGeom>
          <a:noFill/>
          <a:ln w="28575"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63" name="图片 62"/>
          <p:cNvPicPr>
            <a:picLocks noChangeAspect="1"/>
          </p:cNvPicPr>
          <p:nvPr/>
        </p:nvPicPr>
        <p:blipFill>
          <a:blip r:embed="rId7"/>
          <a:stretch>
            <a:fillRect/>
          </a:stretch>
        </p:blipFill>
        <p:spPr>
          <a:xfrm>
            <a:off x="4972430" y="1126479"/>
            <a:ext cx="2428115" cy="5124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p:cBhvr>
                                        <p:cTn id="7" dur="1250"/>
                                        <p:tgtEl>
                                          <p:spTgt spid="5"/>
                                        </p:tgtEl>
                                      </p:cBhvr>
                                    </p:animEffect>
                                  </p:childTnLst>
                                </p:cTn>
                              </p:par>
                              <p:par>
                                <p:cTn id="8" presetID="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1000" fill="hold"/>
                                        <p:tgtEl>
                                          <p:spTgt spid="5"/>
                                        </p:tgtEl>
                                        <p:attrNameLst>
                                          <p:attrName>ppt_x</p:attrName>
                                        </p:attrNameLst>
                                      </p:cBhvr>
                                      <p:tavLst>
                                        <p:tav tm="0">
                                          <p:val>
                                            <p:strVal val="1+#ppt_w/2"/>
                                          </p:val>
                                        </p:tav>
                                        <p:tav tm="100000">
                                          <p:val>
                                            <p:strVal val="#ppt_x"/>
                                          </p:val>
                                        </p:tav>
                                      </p:tavLst>
                                    </p:anim>
                                    <p:anim calcmode="lin" valueType="num">
                                      <p:cBhvr>
                                        <p:cTn id="11" dur="1000" fill="hold"/>
                                        <p:tgtEl>
                                          <p:spTgt spid="5"/>
                                        </p:tgtEl>
                                        <p:attrNameLst>
                                          <p:attrName>ppt_y</p:attrName>
                                        </p:attrNameLst>
                                      </p:cBhvr>
                                      <p:tavLst>
                                        <p:tav tm="0">
                                          <p:val>
                                            <p:strVal val="#ppt_y"/>
                                          </p:val>
                                        </p:tav>
                                        <p:tav tm="100000">
                                          <p:val>
                                            <p:strVal val="#ppt_y"/>
                                          </p:val>
                                        </p:tav>
                                      </p:tavLst>
                                    </p:anim>
                                  </p:childTnLst>
                                </p:cTn>
                              </p:par>
                              <p:par>
                                <p:cTn id="12" presetID="8" presetClass="emph" presetSubtype="0" fill="hold" nodeType="withEffect">
                                  <p:stCondLst>
                                    <p:cond delay="0"/>
                                  </p:stCondLst>
                                  <p:childTnLst>
                                    <p:animRot by="21600000">
                                      <p:cBhvr>
                                        <p:cTn id="13" dur="1000" fill="hold"/>
                                        <p:tgtEl>
                                          <p:spTgt spid="5"/>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p:cBhvr>
                                        <p:cTn id="16" dur="1300"/>
                                        <p:tgtEl>
                                          <p:spTgt spid="7"/>
                                        </p:tgtEl>
                                      </p:cBhvr>
                                    </p:animEffect>
                                  </p:childTnLst>
                                </p:cTn>
                              </p:par>
                              <p:par>
                                <p:cTn id="17" presetID="2" presetClass="entr" presetSubtype="3"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ppt_x</p:attrName>
                                        </p:attrNameLst>
                                      </p:cBhvr>
                                      <p:tavLst>
                                        <p:tav tm="0">
                                          <p:val>
                                            <p:strVal val="1+#ppt_w/2"/>
                                          </p:val>
                                        </p:tav>
                                        <p:tav tm="100000">
                                          <p:val>
                                            <p:strVal val="#ppt_x"/>
                                          </p:val>
                                        </p:tav>
                                      </p:tavLst>
                                    </p:anim>
                                    <p:anim calcmode="lin" valueType="num">
                                      <p:cBhvr>
                                        <p:cTn id="20" dur="1000" fill="hold"/>
                                        <p:tgtEl>
                                          <p:spTgt spid="7"/>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0"/>
                                  </p:stCondLst>
                                  <p:childTnLst>
                                    <p:animRot by="21600000">
                                      <p:cBhvr>
                                        <p:cTn id="22" dur="1000" fill="hold"/>
                                        <p:tgtEl>
                                          <p:spTgt spid="7"/>
                                        </p:tgtEl>
                                        <p:attrNameLst>
                                          <p:attrName>r</p:attrName>
                                        </p:attrNameLst>
                                      </p:cBhvr>
                                    </p:animRo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p:cBhvr>
                                        <p:cTn id="25" dur="1250"/>
                                        <p:tgtEl>
                                          <p:spTgt spid="8"/>
                                        </p:tgtEl>
                                      </p:cBhvr>
                                    </p:animEffect>
                                  </p:childTnLst>
                                </p:cTn>
                              </p:par>
                              <p:par>
                                <p:cTn id="26" presetID="2" presetClass="entr" presetSubtype="9"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ppt_x</p:attrName>
                                        </p:attrNameLst>
                                      </p:cBhvr>
                                      <p:tavLst>
                                        <p:tav tm="0">
                                          <p:val>
                                            <p:strVal val="0-#ppt_w/2"/>
                                          </p:val>
                                        </p:tav>
                                        <p:tav tm="100000">
                                          <p:val>
                                            <p:strVal val="#ppt_x"/>
                                          </p:val>
                                        </p:tav>
                                      </p:tavLst>
                                    </p:anim>
                                    <p:anim calcmode="lin" valueType="num">
                                      <p:cBhvr>
                                        <p:cTn id="29" dur="1000" fill="hold"/>
                                        <p:tgtEl>
                                          <p:spTgt spid="8"/>
                                        </p:tgtEl>
                                        <p:attrNameLst>
                                          <p:attrName>ppt_y</p:attrName>
                                        </p:attrNameLst>
                                      </p:cBhvr>
                                      <p:tavLst>
                                        <p:tav tm="0">
                                          <p:val>
                                            <p:strVal val="0-#ppt_h/2"/>
                                          </p:val>
                                        </p:tav>
                                        <p:tav tm="100000">
                                          <p:val>
                                            <p:strVal val="#ppt_y"/>
                                          </p:val>
                                        </p:tav>
                                      </p:tavLst>
                                    </p:anim>
                                  </p:childTnLst>
                                </p:cTn>
                              </p:par>
                              <p:par>
                                <p:cTn id="30" presetID="8" presetClass="emph" presetSubtype="0" fill="hold" nodeType="withEffect">
                                  <p:stCondLst>
                                    <p:cond delay="0"/>
                                  </p:stCondLst>
                                  <p:childTnLst>
                                    <p:animRot by="21600000">
                                      <p:cBhvr>
                                        <p:cTn id="31" dur="1000" fill="hold"/>
                                        <p:tgtEl>
                                          <p:spTgt spid="8"/>
                                        </p:tgtEl>
                                        <p:attrNameLst>
                                          <p:attrName>r</p:attrName>
                                        </p:attrNameLst>
                                      </p:cBhvr>
                                    </p:animRo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p:cBhvr>
                                        <p:cTn id="34" dur="1250"/>
                                        <p:tgtEl>
                                          <p:spTgt spid="22"/>
                                        </p:tgtEl>
                                      </p:cBhvr>
                                    </p:animEffect>
                                  </p:childTnLst>
                                </p:cTn>
                              </p:par>
                              <p:par>
                                <p:cTn id="35" presetID="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ppt_x</p:attrName>
                                        </p:attrNameLst>
                                      </p:cBhvr>
                                      <p:tavLst>
                                        <p:tav tm="0">
                                          <p:val>
                                            <p:strVal val="0-#ppt_w/2"/>
                                          </p:val>
                                        </p:tav>
                                        <p:tav tm="100000">
                                          <p:val>
                                            <p:strVal val="#ppt_x"/>
                                          </p:val>
                                        </p:tav>
                                      </p:tavLst>
                                    </p:anim>
                                    <p:anim calcmode="lin" valueType="num">
                                      <p:cBhvr>
                                        <p:cTn id="38" dur="1000" fill="hold"/>
                                        <p:tgtEl>
                                          <p:spTgt spid="22"/>
                                        </p:tgtEl>
                                        <p:attrNameLst>
                                          <p:attrName>ppt_y</p:attrName>
                                        </p:attrNameLst>
                                      </p:cBhvr>
                                      <p:tavLst>
                                        <p:tav tm="0">
                                          <p:val>
                                            <p:strVal val="#ppt_y"/>
                                          </p:val>
                                        </p:tav>
                                        <p:tav tm="100000">
                                          <p:val>
                                            <p:strVal val="#ppt_y"/>
                                          </p:val>
                                        </p:tav>
                                      </p:tavLst>
                                    </p:anim>
                                  </p:childTnLst>
                                </p:cTn>
                              </p:par>
                              <p:par>
                                <p:cTn id="39" presetID="8" presetClass="emph" presetSubtype="0" fill="hold" nodeType="withEffect">
                                  <p:stCondLst>
                                    <p:cond delay="0"/>
                                  </p:stCondLst>
                                  <p:childTnLst>
                                    <p:animRot by="21600000">
                                      <p:cBhvr>
                                        <p:cTn id="40" dur="1000" fill="hold"/>
                                        <p:tgtEl>
                                          <p:spTgt spid="22"/>
                                        </p:tgtEl>
                                        <p:attrNameLst>
                                          <p:attrName>r</p:attrName>
                                        </p:attrNameLst>
                                      </p:cBhvr>
                                    </p:animRo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p:cBhvr>
                                        <p:cTn id="47" dur="1250"/>
                                        <p:tgtEl>
                                          <p:spTgt spid="25"/>
                                        </p:tgtEl>
                                      </p:cBhvr>
                                    </p:animEffect>
                                  </p:childTnLst>
                                </p:cTn>
                              </p:par>
                              <p:par>
                                <p:cTn id="48" presetID="2" presetClass="entr" presetSubtype="2"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1000" fill="hold"/>
                                        <p:tgtEl>
                                          <p:spTgt spid="25"/>
                                        </p:tgtEl>
                                        <p:attrNameLst>
                                          <p:attrName>ppt_x</p:attrName>
                                        </p:attrNameLst>
                                      </p:cBhvr>
                                      <p:tavLst>
                                        <p:tav tm="0">
                                          <p:val>
                                            <p:strVal val="1+#ppt_w/2"/>
                                          </p:val>
                                        </p:tav>
                                        <p:tav tm="100000">
                                          <p:val>
                                            <p:strVal val="#ppt_x"/>
                                          </p:val>
                                        </p:tav>
                                      </p:tavLst>
                                    </p:anim>
                                    <p:anim calcmode="lin" valueType="num">
                                      <p:cBhvr>
                                        <p:cTn id="51" dur="1000" fill="hold"/>
                                        <p:tgtEl>
                                          <p:spTgt spid="25"/>
                                        </p:tgtEl>
                                        <p:attrNameLst>
                                          <p:attrName>ppt_y</p:attrName>
                                        </p:attrNameLst>
                                      </p:cBhvr>
                                      <p:tavLst>
                                        <p:tav tm="0">
                                          <p:val>
                                            <p:strVal val="#ppt_y"/>
                                          </p:val>
                                        </p:tav>
                                        <p:tav tm="100000">
                                          <p:val>
                                            <p:strVal val="#ppt_y"/>
                                          </p:val>
                                        </p:tav>
                                      </p:tavLst>
                                    </p:anim>
                                  </p:childTnLst>
                                </p:cTn>
                              </p:par>
                              <p:par>
                                <p:cTn id="52" presetID="8" presetClass="emph" presetSubtype="0" fill="hold" nodeType="withEffect">
                                  <p:stCondLst>
                                    <p:cond delay="0"/>
                                  </p:stCondLst>
                                  <p:childTnLst>
                                    <p:animRot by="21600000">
                                      <p:cBhvr>
                                        <p:cTn id="53" dur="1000" fill="hold"/>
                                        <p:tgtEl>
                                          <p:spTgt spid="25"/>
                                        </p:tgtEl>
                                        <p:attrNameLst>
                                          <p:attrName>r</p:attrName>
                                        </p:attrNameLst>
                                      </p:cBhvr>
                                    </p:animRo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p:cBhvr>
                                        <p:cTn id="56" dur="1300"/>
                                        <p:tgtEl>
                                          <p:spTgt spid="26"/>
                                        </p:tgtEl>
                                      </p:cBhvr>
                                    </p:animEffect>
                                  </p:childTnLst>
                                </p:cTn>
                              </p:par>
                              <p:par>
                                <p:cTn id="57" presetID="2" presetClass="entr" presetSubtype="3"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p:cTn id="59" dur="1000" fill="hold"/>
                                        <p:tgtEl>
                                          <p:spTgt spid="26"/>
                                        </p:tgtEl>
                                        <p:attrNameLst>
                                          <p:attrName>ppt_x</p:attrName>
                                        </p:attrNameLst>
                                      </p:cBhvr>
                                      <p:tavLst>
                                        <p:tav tm="0">
                                          <p:val>
                                            <p:strVal val="1+#ppt_w/2"/>
                                          </p:val>
                                        </p:tav>
                                        <p:tav tm="100000">
                                          <p:val>
                                            <p:strVal val="#ppt_x"/>
                                          </p:val>
                                        </p:tav>
                                      </p:tavLst>
                                    </p:anim>
                                    <p:anim calcmode="lin" valueType="num">
                                      <p:cBhvr>
                                        <p:cTn id="60" dur="1000" fill="hold"/>
                                        <p:tgtEl>
                                          <p:spTgt spid="26"/>
                                        </p:tgtEl>
                                        <p:attrNameLst>
                                          <p:attrName>ppt_y</p:attrName>
                                        </p:attrNameLst>
                                      </p:cBhvr>
                                      <p:tavLst>
                                        <p:tav tm="0">
                                          <p:val>
                                            <p:strVal val="0-#ppt_h/2"/>
                                          </p:val>
                                        </p:tav>
                                        <p:tav tm="100000">
                                          <p:val>
                                            <p:strVal val="#ppt_y"/>
                                          </p:val>
                                        </p:tav>
                                      </p:tavLst>
                                    </p:anim>
                                  </p:childTnLst>
                                </p:cTn>
                              </p:par>
                              <p:par>
                                <p:cTn id="61" presetID="8" presetClass="emph" presetSubtype="0" fill="hold" nodeType="withEffect">
                                  <p:stCondLst>
                                    <p:cond delay="0"/>
                                  </p:stCondLst>
                                  <p:childTnLst>
                                    <p:animRot by="21600000">
                                      <p:cBhvr>
                                        <p:cTn id="62" dur="1000" fill="hold"/>
                                        <p:tgtEl>
                                          <p:spTgt spid="26"/>
                                        </p:tgtEl>
                                        <p:attrNameLst>
                                          <p:attrName>r</p:attrName>
                                        </p:attrNameLst>
                                      </p:cBhvr>
                                    </p:animRo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p:cBhvr>
                                        <p:cTn id="65" dur="1250"/>
                                        <p:tgtEl>
                                          <p:spTgt spid="27"/>
                                        </p:tgtEl>
                                      </p:cBhvr>
                                    </p:animEffect>
                                  </p:childTnLst>
                                </p:cTn>
                              </p:par>
                              <p:par>
                                <p:cTn id="66" presetID="2" presetClass="entr" presetSubtype="9"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1000" fill="hold"/>
                                        <p:tgtEl>
                                          <p:spTgt spid="27"/>
                                        </p:tgtEl>
                                        <p:attrNameLst>
                                          <p:attrName>ppt_x</p:attrName>
                                        </p:attrNameLst>
                                      </p:cBhvr>
                                      <p:tavLst>
                                        <p:tav tm="0">
                                          <p:val>
                                            <p:strVal val="0-#ppt_w/2"/>
                                          </p:val>
                                        </p:tav>
                                        <p:tav tm="100000">
                                          <p:val>
                                            <p:strVal val="#ppt_x"/>
                                          </p:val>
                                        </p:tav>
                                      </p:tavLst>
                                    </p:anim>
                                    <p:anim calcmode="lin" valueType="num">
                                      <p:cBhvr>
                                        <p:cTn id="69" dur="1000" fill="hold"/>
                                        <p:tgtEl>
                                          <p:spTgt spid="27"/>
                                        </p:tgtEl>
                                        <p:attrNameLst>
                                          <p:attrName>ppt_y</p:attrName>
                                        </p:attrNameLst>
                                      </p:cBhvr>
                                      <p:tavLst>
                                        <p:tav tm="0">
                                          <p:val>
                                            <p:strVal val="0-#ppt_h/2"/>
                                          </p:val>
                                        </p:tav>
                                        <p:tav tm="100000">
                                          <p:val>
                                            <p:strVal val="#ppt_y"/>
                                          </p:val>
                                        </p:tav>
                                      </p:tavLst>
                                    </p:anim>
                                  </p:childTnLst>
                                </p:cTn>
                              </p:par>
                              <p:par>
                                <p:cTn id="70" presetID="8" presetClass="emph" presetSubtype="0" fill="hold" nodeType="withEffect">
                                  <p:stCondLst>
                                    <p:cond delay="0"/>
                                  </p:stCondLst>
                                  <p:childTnLst>
                                    <p:animRot by="21600000">
                                      <p:cBhvr>
                                        <p:cTn id="71" dur="1000" fill="hold"/>
                                        <p:tgtEl>
                                          <p:spTgt spid="27"/>
                                        </p:tgtEl>
                                        <p:attrNameLst>
                                          <p:attrName>r</p:attrName>
                                        </p:attrNameLst>
                                      </p:cBhvr>
                                    </p:animRot>
                                  </p:childTnLst>
                                </p:cTn>
                              </p:par>
                              <p:par>
                                <p:cTn id="72" presetID="10" presetClass="entr" presetSubtype="0" fill="hold"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p:cBhvr>
                                        <p:cTn id="74" dur="1250"/>
                                        <p:tgtEl>
                                          <p:spTgt spid="42"/>
                                        </p:tgtEl>
                                      </p:cBhvr>
                                    </p:animEffect>
                                  </p:childTnLst>
                                </p:cTn>
                              </p:par>
                              <p:par>
                                <p:cTn id="75" presetID="2" presetClass="entr" presetSubtype="8"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p:cTn id="77" dur="1000" fill="hold"/>
                                        <p:tgtEl>
                                          <p:spTgt spid="42"/>
                                        </p:tgtEl>
                                        <p:attrNameLst>
                                          <p:attrName>ppt_x</p:attrName>
                                        </p:attrNameLst>
                                      </p:cBhvr>
                                      <p:tavLst>
                                        <p:tav tm="0">
                                          <p:val>
                                            <p:strVal val="0-#ppt_w/2"/>
                                          </p:val>
                                        </p:tav>
                                        <p:tav tm="100000">
                                          <p:val>
                                            <p:strVal val="#ppt_x"/>
                                          </p:val>
                                        </p:tav>
                                      </p:tavLst>
                                    </p:anim>
                                    <p:anim calcmode="lin" valueType="num">
                                      <p:cBhvr>
                                        <p:cTn id="78" dur="1000" fill="hold"/>
                                        <p:tgtEl>
                                          <p:spTgt spid="42"/>
                                        </p:tgtEl>
                                        <p:attrNameLst>
                                          <p:attrName>ppt_y</p:attrName>
                                        </p:attrNameLst>
                                      </p:cBhvr>
                                      <p:tavLst>
                                        <p:tav tm="0">
                                          <p:val>
                                            <p:strVal val="#ppt_y"/>
                                          </p:val>
                                        </p:tav>
                                        <p:tav tm="100000">
                                          <p:val>
                                            <p:strVal val="#ppt_y"/>
                                          </p:val>
                                        </p:tav>
                                      </p:tavLst>
                                    </p:anim>
                                  </p:childTnLst>
                                </p:cTn>
                              </p:par>
                              <p:par>
                                <p:cTn id="79" presetID="8" presetClass="emph" presetSubtype="0" fill="hold" nodeType="withEffect">
                                  <p:stCondLst>
                                    <p:cond delay="0"/>
                                  </p:stCondLst>
                                  <p:childTnLst>
                                    <p:animRot by="21600000">
                                      <p:cBhvr>
                                        <p:cTn id="80" dur="1000" fill="hold"/>
                                        <p:tgtEl>
                                          <p:spTgt spid="42"/>
                                        </p:tgtEl>
                                        <p:attrNameLst>
                                          <p:attrName>r</p:attrName>
                                        </p:attrNameLst>
                                      </p:cBhvr>
                                    </p:animRot>
                                  </p:childTnLst>
                                </p:cTn>
                              </p:par>
                            </p:childTnLst>
                          </p:cTn>
                        </p:par>
                        <p:par>
                          <p:cTn id="81" fill="hold">
                            <p:stCondLst>
                              <p:cond delay="2000"/>
                            </p:stCondLst>
                            <p:childTnLst>
                              <p:par>
                                <p:cTn id="82" presetID="22" presetClass="entr" presetSubtype="4" fill="hold" nodeType="afterEffect">
                                  <p:stCondLst>
                                    <p:cond delay="0"/>
                                  </p:stCondLst>
                                  <p:childTnLst>
                                    <p:set>
                                      <p:cBhvr>
                                        <p:cTn id="83" dur="1" fill="hold">
                                          <p:stCondLst>
                                            <p:cond delay="0"/>
                                          </p:stCondLst>
                                        </p:cTn>
                                        <p:tgtEl>
                                          <p:spTgt spid="31"/>
                                        </p:tgtEl>
                                        <p:attrNameLst>
                                          <p:attrName>style.visibility</p:attrName>
                                        </p:attrNameLst>
                                      </p:cBhvr>
                                      <p:to>
                                        <p:strVal val="visible"/>
                                      </p:to>
                                    </p:set>
                                    <p:animEffect>
                                      <p:cBhvr>
                                        <p:cTn id="84" dur="500"/>
                                        <p:tgtEl>
                                          <p:spTgt spid="31"/>
                                        </p:tgtEl>
                                      </p:cBhvr>
                                    </p:animEffect>
                                  </p:childTnLst>
                                </p:cTn>
                              </p:par>
                            </p:childTnLst>
                          </p:cTn>
                        </p:par>
                        <p:par>
                          <p:cTn id="85" fill="hold">
                            <p:stCondLst>
                              <p:cond delay="2500"/>
                            </p:stCondLst>
                            <p:childTnLst>
                              <p:par>
                                <p:cTn id="86" presetID="10" presetClass="entr" presetSubtype="0" fill="hold" grpId="0"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p:cBhvr>
                                        <p:cTn id="88" dur="1300"/>
                                        <p:tgtEl>
                                          <p:spTgt spid="50"/>
                                        </p:tgtEl>
                                      </p:cBhvr>
                                    </p:animEffect>
                                  </p:childTnLst>
                                </p:cTn>
                              </p:par>
                              <p:par>
                                <p:cTn id="89" presetID="2" presetClass="entr" presetSubtype="9" fill="hold" grpId="1" nodeType="with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p:cTn id="91" dur="1000" fill="hold"/>
                                        <p:tgtEl>
                                          <p:spTgt spid="50"/>
                                        </p:tgtEl>
                                        <p:attrNameLst>
                                          <p:attrName>ppt_x</p:attrName>
                                        </p:attrNameLst>
                                      </p:cBhvr>
                                      <p:tavLst>
                                        <p:tav tm="0">
                                          <p:val>
                                            <p:strVal val="0-#ppt_w/2"/>
                                          </p:val>
                                        </p:tav>
                                        <p:tav tm="100000">
                                          <p:val>
                                            <p:strVal val="#ppt_x"/>
                                          </p:val>
                                        </p:tav>
                                      </p:tavLst>
                                    </p:anim>
                                    <p:anim calcmode="lin" valueType="num">
                                      <p:cBhvr>
                                        <p:cTn id="92" dur="1000" fill="hold"/>
                                        <p:tgtEl>
                                          <p:spTgt spid="50"/>
                                        </p:tgtEl>
                                        <p:attrNameLst>
                                          <p:attrName>ppt_y</p:attrName>
                                        </p:attrNameLst>
                                      </p:cBhvr>
                                      <p:tavLst>
                                        <p:tav tm="0">
                                          <p:val>
                                            <p:strVal val="0-#ppt_h/2"/>
                                          </p:val>
                                        </p:tav>
                                        <p:tav tm="100000">
                                          <p:val>
                                            <p:strVal val="#ppt_y"/>
                                          </p:val>
                                        </p:tav>
                                      </p:tavLst>
                                    </p:anim>
                                  </p:childTnLst>
                                </p:cTn>
                              </p:par>
                              <p:par>
                                <p:cTn id="93" presetID="10" presetClass="entr" presetSubtype="0" fill="hold" nodeType="withEffect">
                                  <p:stCondLst>
                                    <p:cond delay="0"/>
                                  </p:stCondLst>
                                  <p:childTnLst>
                                    <p:set>
                                      <p:cBhvr>
                                        <p:cTn id="94" dur="1" fill="hold">
                                          <p:stCondLst>
                                            <p:cond delay="0"/>
                                          </p:stCondLst>
                                        </p:cTn>
                                        <p:tgtEl>
                                          <p:spTgt spid="45"/>
                                        </p:tgtEl>
                                        <p:attrNameLst>
                                          <p:attrName>style.visibility</p:attrName>
                                        </p:attrNameLst>
                                      </p:cBhvr>
                                      <p:to>
                                        <p:strVal val="visible"/>
                                      </p:to>
                                    </p:set>
                                    <p:animEffect>
                                      <p:cBhvr>
                                        <p:cTn id="95" dur="1250"/>
                                        <p:tgtEl>
                                          <p:spTgt spid="45"/>
                                        </p:tgtEl>
                                      </p:cBhvr>
                                    </p:animEffect>
                                  </p:childTnLst>
                                </p:cTn>
                              </p:par>
                              <p:par>
                                <p:cTn id="96" presetID="2" presetClass="entr" presetSubtype="2"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 calcmode="lin" valueType="num">
                                      <p:cBhvr>
                                        <p:cTn id="98" dur="1000" fill="hold"/>
                                        <p:tgtEl>
                                          <p:spTgt spid="45"/>
                                        </p:tgtEl>
                                        <p:attrNameLst>
                                          <p:attrName>ppt_x</p:attrName>
                                        </p:attrNameLst>
                                      </p:cBhvr>
                                      <p:tavLst>
                                        <p:tav tm="0">
                                          <p:val>
                                            <p:strVal val="1+#ppt_w/2"/>
                                          </p:val>
                                        </p:tav>
                                        <p:tav tm="100000">
                                          <p:val>
                                            <p:strVal val="#ppt_x"/>
                                          </p:val>
                                        </p:tav>
                                      </p:tavLst>
                                    </p:anim>
                                    <p:anim calcmode="lin" valueType="num">
                                      <p:cBhvr>
                                        <p:cTn id="99" dur="1000" fill="hold"/>
                                        <p:tgtEl>
                                          <p:spTgt spid="45"/>
                                        </p:tgtEl>
                                        <p:attrNameLst>
                                          <p:attrName>ppt_y</p:attrName>
                                        </p:attrNameLst>
                                      </p:cBhvr>
                                      <p:tavLst>
                                        <p:tav tm="0">
                                          <p:val>
                                            <p:strVal val="#ppt_y"/>
                                          </p:val>
                                        </p:tav>
                                        <p:tav tm="100000">
                                          <p:val>
                                            <p:strVal val="#ppt_y"/>
                                          </p:val>
                                        </p:tav>
                                      </p:tavLst>
                                    </p:anim>
                                  </p:childTnLst>
                                </p:cTn>
                              </p:par>
                              <p:par>
                                <p:cTn id="100" presetID="8" presetClass="emph" presetSubtype="0" fill="hold" nodeType="withEffect">
                                  <p:stCondLst>
                                    <p:cond delay="0"/>
                                  </p:stCondLst>
                                  <p:childTnLst>
                                    <p:animRot by="21600000">
                                      <p:cBhvr>
                                        <p:cTn id="101" dur="1000" fill="hold"/>
                                        <p:tgtEl>
                                          <p:spTgt spid="45"/>
                                        </p:tgtEl>
                                        <p:attrNameLst>
                                          <p:attrName>r</p:attrName>
                                        </p:attrNameLst>
                                      </p:cBhvr>
                                    </p:animRot>
                                  </p:childTnLst>
                                </p:cTn>
                              </p:par>
                              <p:par>
                                <p:cTn id="102" presetID="10" presetClass="entr" presetSubtype="0" fill="hold"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p:cBhvr>
                                        <p:cTn id="104" dur="1300"/>
                                        <p:tgtEl>
                                          <p:spTgt spid="46"/>
                                        </p:tgtEl>
                                      </p:cBhvr>
                                    </p:animEffect>
                                  </p:childTnLst>
                                </p:cTn>
                              </p:par>
                              <p:par>
                                <p:cTn id="105" presetID="2" presetClass="entr" presetSubtype="3" fill="hold" nodeType="withEffect">
                                  <p:stCondLst>
                                    <p:cond delay="0"/>
                                  </p:stCondLst>
                                  <p:childTnLst>
                                    <p:set>
                                      <p:cBhvr>
                                        <p:cTn id="106" dur="1" fill="hold">
                                          <p:stCondLst>
                                            <p:cond delay="0"/>
                                          </p:stCondLst>
                                        </p:cTn>
                                        <p:tgtEl>
                                          <p:spTgt spid="46"/>
                                        </p:tgtEl>
                                        <p:attrNameLst>
                                          <p:attrName>style.visibility</p:attrName>
                                        </p:attrNameLst>
                                      </p:cBhvr>
                                      <p:to>
                                        <p:strVal val="visible"/>
                                      </p:to>
                                    </p:set>
                                    <p:anim calcmode="lin" valueType="num">
                                      <p:cBhvr>
                                        <p:cTn id="107" dur="1000" fill="hold"/>
                                        <p:tgtEl>
                                          <p:spTgt spid="46"/>
                                        </p:tgtEl>
                                        <p:attrNameLst>
                                          <p:attrName>ppt_x</p:attrName>
                                        </p:attrNameLst>
                                      </p:cBhvr>
                                      <p:tavLst>
                                        <p:tav tm="0">
                                          <p:val>
                                            <p:strVal val="1+#ppt_w/2"/>
                                          </p:val>
                                        </p:tav>
                                        <p:tav tm="100000">
                                          <p:val>
                                            <p:strVal val="#ppt_x"/>
                                          </p:val>
                                        </p:tav>
                                      </p:tavLst>
                                    </p:anim>
                                    <p:anim calcmode="lin" valueType="num">
                                      <p:cBhvr>
                                        <p:cTn id="108" dur="1000" fill="hold"/>
                                        <p:tgtEl>
                                          <p:spTgt spid="46"/>
                                        </p:tgtEl>
                                        <p:attrNameLst>
                                          <p:attrName>ppt_y</p:attrName>
                                        </p:attrNameLst>
                                      </p:cBhvr>
                                      <p:tavLst>
                                        <p:tav tm="0">
                                          <p:val>
                                            <p:strVal val="0-#ppt_h/2"/>
                                          </p:val>
                                        </p:tav>
                                        <p:tav tm="100000">
                                          <p:val>
                                            <p:strVal val="#ppt_y"/>
                                          </p:val>
                                        </p:tav>
                                      </p:tavLst>
                                    </p:anim>
                                  </p:childTnLst>
                                </p:cTn>
                              </p:par>
                              <p:par>
                                <p:cTn id="109" presetID="8" presetClass="emph" presetSubtype="0" fill="hold" nodeType="withEffect">
                                  <p:stCondLst>
                                    <p:cond delay="0"/>
                                  </p:stCondLst>
                                  <p:childTnLst>
                                    <p:animRot by="21600000">
                                      <p:cBhvr>
                                        <p:cTn id="110" dur="1000" fill="hold"/>
                                        <p:tgtEl>
                                          <p:spTgt spid="46"/>
                                        </p:tgtEl>
                                        <p:attrNameLst>
                                          <p:attrName>r</p:attrName>
                                        </p:attrNameLst>
                                      </p:cBhvr>
                                    </p:animRot>
                                  </p:childTnLst>
                                </p:cTn>
                              </p:par>
                              <p:par>
                                <p:cTn id="111" presetID="10"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p:cBhvr>
                                        <p:cTn id="113" dur="1250"/>
                                        <p:tgtEl>
                                          <p:spTgt spid="47"/>
                                        </p:tgtEl>
                                      </p:cBhvr>
                                    </p:animEffect>
                                  </p:childTnLst>
                                </p:cTn>
                              </p:par>
                              <p:par>
                                <p:cTn id="114" presetID="2" presetClass="entr" presetSubtype="9" fill="hold"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p:cTn id="116" dur="1000" fill="hold"/>
                                        <p:tgtEl>
                                          <p:spTgt spid="47"/>
                                        </p:tgtEl>
                                        <p:attrNameLst>
                                          <p:attrName>ppt_x</p:attrName>
                                        </p:attrNameLst>
                                      </p:cBhvr>
                                      <p:tavLst>
                                        <p:tav tm="0">
                                          <p:val>
                                            <p:strVal val="0-#ppt_w/2"/>
                                          </p:val>
                                        </p:tav>
                                        <p:tav tm="100000">
                                          <p:val>
                                            <p:strVal val="#ppt_x"/>
                                          </p:val>
                                        </p:tav>
                                      </p:tavLst>
                                    </p:anim>
                                    <p:anim calcmode="lin" valueType="num">
                                      <p:cBhvr>
                                        <p:cTn id="117" dur="1000" fill="hold"/>
                                        <p:tgtEl>
                                          <p:spTgt spid="47"/>
                                        </p:tgtEl>
                                        <p:attrNameLst>
                                          <p:attrName>ppt_y</p:attrName>
                                        </p:attrNameLst>
                                      </p:cBhvr>
                                      <p:tavLst>
                                        <p:tav tm="0">
                                          <p:val>
                                            <p:strVal val="0-#ppt_h/2"/>
                                          </p:val>
                                        </p:tav>
                                        <p:tav tm="100000">
                                          <p:val>
                                            <p:strVal val="#ppt_y"/>
                                          </p:val>
                                        </p:tav>
                                      </p:tavLst>
                                    </p:anim>
                                  </p:childTnLst>
                                </p:cTn>
                              </p:par>
                              <p:par>
                                <p:cTn id="118" presetID="8" presetClass="emph" presetSubtype="0" fill="hold" nodeType="withEffect">
                                  <p:stCondLst>
                                    <p:cond delay="0"/>
                                  </p:stCondLst>
                                  <p:childTnLst>
                                    <p:animRot by="21600000">
                                      <p:cBhvr>
                                        <p:cTn id="119" dur="1000" fill="hold"/>
                                        <p:tgtEl>
                                          <p:spTgt spid="47"/>
                                        </p:tgtEl>
                                        <p:attrNameLst>
                                          <p:attrName>r</p:attrName>
                                        </p:attrNameLst>
                                      </p:cBhvr>
                                    </p:animRot>
                                  </p:childTnLst>
                                </p:cTn>
                              </p:par>
                              <p:par>
                                <p:cTn id="120" presetID="10" presetClass="entr" presetSubtype="0" fill="hold" nodeType="withEffect">
                                  <p:stCondLst>
                                    <p:cond delay="0"/>
                                  </p:stCondLst>
                                  <p:childTnLst>
                                    <p:set>
                                      <p:cBhvr>
                                        <p:cTn id="121" dur="1" fill="hold">
                                          <p:stCondLst>
                                            <p:cond delay="0"/>
                                          </p:stCondLst>
                                        </p:cTn>
                                        <p:tgtEl>
                                          <p:spTgt spid="62"/>
                                        </p:tgtEl>
                                        <p:attrNameLst>
                                          <p:attrName>style.visibility</p:attrName>
                                        </p:attrNameLst>
                                      </p:cBhvr>
                                      <p:to>
                                        <p:strVal val="visible"/>
                                      </p:to>
                                    </p:set>
                                    <p:animEffect>
                                      <p:cBhvr>
                                        <p:cTn id="122" dur="1250"/>
                                        <p:tgtEl>
                                          <p:spTgt spid="62"/>
                                        </p:tgtEl>
                                      </p:cBhvr>
                                    </p:animEffect>
                                  </p:childTnLst>
                                </p:cTn>
                              </p:par>
                              <p:par>
                                <p:cTn id="123" presetID="2" presetClass="entr" presetSubtype="8" fill="hold" nodeType="withEffect">
                                  <p:stCondLst>
                                    <p:cond delay="0"/>
                                  </p:stCondLst>
                                  <p:childTnLst>
                                    <p:set>
                                      <p:cBhvr>
                                        <p:cTn id="124" dur="1" fill="hold">
                                          <p:stCondLst>
                                            <p:cond delay="0"/>
                                          </p:stCondLst>
                                        </p:cTn>
                                        <p:tgtEl>
                                          <p:spTgt spid="62"/>
                                        </p:tgtEl>
                                        <p:attrNameLst>
                                          <p:attrName>style.visibility</p:attrName>
                                        </p:attrNameLst>
                                      </p:cBhvr>
                                      <p:to>
                                        <p:strVal val="visible"/>
                                      </p:to>
                                    </p:set>
                                    <p:anim calcmode="lin" valueType="num">
                                      <p:cBhvr>
                                        <p:cTn id="125" dur="1000" fill="hold"/>
                                        <p:tgtEl>
                                          <p:spTgt spid="62"/>
                                        </p:tgtEl>
                                        <p:attrNameLst>
                                          <p:attrName>ppt_x</p:attrName>
                                        </p:attrNameLst>
                                      </p:cBhvr>
                                      <p:tavLst>
                                        <p:tav tm="0">
                                          <p:val>
                                            <p:strVal val="0-#ppt_w/2"/>
                                          </p:val>
                                        </p:tav>
                                        <p:tav tm="100000">
                                          <p:val>
                                            <p:strVal val="#ppt_x"/>
                                          </p:val>
                                        </p:tav>
                                      </p:tavLst>
                                    </p:anim>
                                    <p:anim calcmode="lin" valueType="num">
                                      <p:cBhvr>
                                        <p:cTn id="126" dur="1000" fill="hold"/>
                                        <p:tgtEl>
                                          <p:spTgt spid="62"/>
                                        </p:tgtEl>
                                        <p:attrNameLst>
                                          <p:attrName>ppt_y</p:attrName>
                                        </p:attrNameLst>
                                      </p:cBhvr>
                                      <p:tavLst>
                                        <p:tav tm="0">
                                          <p:val>
                                            <p:strVal val="#ppt_y"/>
                                          </p:val>
                                        </p:tav>
                                        <p:tav tm="100000">
                                          <p:val>
                                            <p:strVal val="#ppt_y"/>
                                          </p:val>
                                        </p:tav>
                                      </p:tavLst>
                                    </p:anim>
                                  </p:childTnLst>
                                </p:cTn>
                              </p:par>
                              <p:par>
                                <p:cTn id="127" presetID="8" presetClass="emph" presetSubtype="0" fill="hold" nodeType="withEffect">
                                  <p:stCondLst>
                                    <p:cond delay="0"/>
                                  </p:stCondLst>
                                  <p:childTnLst>
                                    <p:animRot by="21600000">
                                      <p:cBhvr>
                                        <p:cTn id="128" dur="1000" fill="hold"/>
                                        <p:tgtEl>
                                          <p:spTgt spid="62"/>
                                        </p:tgtEl>
                                        <p:attrNameLst>
                                          <p:attrName>r</p:attrName>
                                        </p:attrNameLst>
                                      </p:cBhvr>
                                    </p:animRot>
                                  </p:childTnLst>
                                </p:cTn>
                              </p:par>
                            </p:childTnLst>
                          </p:cTn>
                        </p:par>
                        <p:par>
                          <p:cTn id="129" fill="hold">
                            <p:stCondLst>
                              <p:cond delay="4000"/>
                            </p:stCondLst>
                            <p:childTnLst>
                              <p:par>
                                <p:cTn id="130" presetID="22" presetClass="entr" presetSubtype="4" fill="hold" nodeType="afterEffect">
                                  <p:stCondLst>
                                    <p:cond delay="0"/>
                                  </p:stCondLst>
                                  <p:childTnLst>
                                    <p:set>
                                      <p:cBhvr>
                                        <p:cTn id="131" dur="1" fill="hold">
                                          <p:stCondLst>
                                            <p:cond delay="0"/>
                                          </p:stCondLst>
                                        </p:cTn>
                                        <p:tgtEl>
                                          <p:spTgt spid="51"/>
                                        </p:tgtEl>
                                        <p:attrNameLst>
                                          <p:attrName>style.visibility</p:attrName>
                                        </p:attrNameLst>
                                      </p:cBhvr>
                                      <p:to>
                                        <p:strVal val="visible"/>
                                      </p:to>
                                    </p:set>
                                    <p:animEffect>
                                      <p:cBhvr>
                                        <p:cTn id="1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autoUpdateAnimBg="0"/>
      <p:bldP spid="50" grpId="1" bldLvl="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05590" y="1762935"/>
            <a:ext cx="5508104" cy="720080"/>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845550" y="1762935"/>
            <a:ext cx="288032" cy="72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44"/>
          <p:cNvSpPr txBox="1"/>
          <p:nvPr/>
        </p:nvSpPr>
        <p:spPr>
          <a:xfrm>
            <a:off x="3997678" y="1871782"/>
            <a:ext cx="1547218" cy="523220"/>
          </a:xfrm>
          <a:prstGeom prst="rect">
            <a:avLst/>
          </a:prstGeom>
          <a:noFill/>
        </p:spPr>
        <p:txBody>
          <a:bodyPr wrap="non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目      录</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868996" y="2670589"/>
            <a:ext cx="1511940" cy="400110"/>
            <a:chOff x="3300972" y="1672358"/>
            <a:chExt cx="1511940" cy="400110"/>
          </a:xfrm>
        </p:grpSpPr>
        <p:sp>
          <p:nvSpPr>
            <p:cNvPr id="26" name="菱形 25"/>
            <p:cNvSpPr/>
            <p:nvPr/>
          </p:nvSpPr>
          <p:spPr>
            <a:xfrm>
              <a:off x="3300972" y="1740613"/>
              <a:ext cx="216024" cy="232823"/>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bg1">
                    <a:lumMod val="85000"/>
                  </a:schemeClr>
                </a:solidFill>
                <a:latin typeface="微软雅黑" panose="020B0503020204020204" pitchFamily="34" charset="-122"/>
                <a:ea typeface="微软雅黑" panose="020B0503020204020204" pitchFamily="34" charset="-122"/>
              </a:endParaRPr>
            </a:p>
          </p:txBody>
        </p:sp>
        <p:sp>
          <p:nvSpPr>
            <p:cNvPr id="27" name="TextBox 47"/>
            <p:cNvSpPr txBox="1"/>
            <p:nvPr/>
          </p:nvSpPr>
          <p:spPr>
            <a:xfrm>
              <a:off x="3602324" y="1672358"/>
              <a:ext cx="1210588" cy="400110"/>
            </a:xfrm>
            <a:prstGeom prst="rect">
              <a:avLst/>
            </a:prstGeom>
            <a:noFill/>
          </p:spPr>
          <p:txBody>
            <a:bodyPr wrap="none" rtlCol="0">
              <a:spAutoFit/>
            </a:bodyPr>
            <a:lstStyle/>
            <a:p>
              <a:r>
                <a:rPr lang="zh-CN" altLang="en-US" sz="2000" b="1" dirty="0" smtClean="0">
                  <a:solidFill>
                    <a:schemeClr val="bg1">
                      <a:lumMod val="85000"/>
                    </a:schemeClr>
                  </a:solidFill>
                  <a:latin typeface="微软雅黑" panose="020B0503020204020204" pitchFamily="34" charset="-122"/>
                  <a:ea typeface="微软雅黑" panose="020B0503020204020204" pitchFamily="34" charset="-122"/>
                </a:rPr>
                <a:t>费用构成</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868996" y="3209815"/>
            <a:ext cx="1511940" cy="400110"/>
            <a:chOff x="3300972" y="1672358"/>
            <a:chExt cx="1511940" cy="400110"/>
          </a:xfrm>
        </p:grpSpPr>
        <p:sp>
          <p:nvSpPr>
            <p:cNvPr id="24" name="菱形 23"/>
            <p:cNvSpPr/>
            <p:nvPr/>
          </p:nvSpPr>
          <p:spPr>
            <a:xfrm>
              <a:off x="3300972" y="1740613"/>
              <a:ext cx="216024" cy="232823"/>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tx1"/>
                </a:solidFill>
                <a:latin typeface="微软雅黑" panose="020B0503020204020204" pitchFamily="34" charset="-122"/>
                <a:ea typeface="微软雅黑" panose="020B0503020204020204" pitchFamily="34" charset="-122"/>
              </a:endParaRPr>
            </a:p>
          </p:txBody>
        </p:sp>
        <p:sp>
          <p:nvSpPr>
            <p:cNvPr id="25" name="TextBox 50"/>
            <p:cNvSpPr txBox="1"/>
            <p:nvPr/>
          </p:nvSpPr>
          <p:spPr>
            <a:xfrm>
              <a:off x="3602324" y="1672358"/>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结算模式</a:t>
              </a:r>
              <a:endParaRPr lang="zh-CN" altLang="en-US" sz="2000" b="1"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2868996" y="3749041"/>
            <a:ext cx="1511940" cy="400110"/>
            <a:chOff x="3300972" y="1672358"/>
            <a:chExt cx="1511940" cy="400110"/>
          </a:xfrm>
        </p:grpSpPr>
        <p:sp>
          <p:nvSpPr>
            <p:cNvPr id="22" name="菱形 21"/>
            <p:cNvSpPr/>
            <p:nvPr/>
          </p:nvSpPr>
          <p:spPr>
            <a:xfrm>
              <a:off x="3300972" y="1740613"/>
              <a:ext cx="216024" cy="232823"/>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b="1">
                <a:solidFill>
                  <a:schemeClr val="bg1">
                    <a:lumMod val="85000"/>
                  </a:schemeClr>
                </a:solidFill>
                <a:latin typeface="微软雅黑" panose="020B0503020204020204" pitchFamily="34" charset="-122"/>
                <a:ea typeface="微软雅黑" panose="020B0503020204020204" pitchFamily="34" charset="-122"/>
              </a:endParaRPr>
            </a:p>
          </p:txBody>
        </p:sp>
        <p:sp>
          <p:nvSpPr>
            <p:cNvPr id="23" name="TextBox 53"/>
            <p:cNvSpPr txBox="1"/>
            <p:nvPr/>
          </p:nvSpPr>
          <p:spPr>
            <a:xfrm>
              <a:off x="3602324" y="1672358"/>
              <a:ext cx="1210588" cy="400110"/>
            </a:xfrm>
            <a:prstGeom prst="rect">
              <a:avLst/>
            </a:prstGeom>
            <a:noFill/>
          </p:spPr>
          <p:txBody>
            <a:bodyPr wrap="none" rtlCol="0">
              <a:spAutoFit/>
            </a:bodyPr>
            <a:lstStyle/>
            <a:p>
              <a:r>
                <a:rPr lang="zh-CN" altLang="en-US" sz="2000" b="1" dirty="0" smtClean="0">
                  <a:solidFill>
                    <a:schemeClr val="bg1">
                      <a:lumMod val="85000"/>
                    </a:schemeClr>
                  </a:solidFill>
                  <a:latin typeface="微软雅黑" panose="020B0503020204020204" pitchFamily="34" charset="-122"/>
                  <a:ea typeface="微软雅黑" panose="020B0503020204020204" pitchFamily="34" charset="-122"/>
                </a:rPr>
                <a:t>系统操作</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28" name="椭圆 27"/>
          <p:cNvSpPr/>
          <p:nvPr/>
        </p:nvSpPr>
        <p:spPr>
          <a:xfrm>
            <a:off x="8444954" y="1760037"/>
            <a:ext cx="856350" cy="856350"/>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714995" y="925149"/>
            <a:ext cx="1582716" cy="1552846"/>
          </a:xfrm>
          <a:prstGeom prst="rect">
            <a:avLst/>
          </a:prstGeom>
        </p:spPr>
      </p:pic>
      <p:pic>
        <p:nvPicPr>
          <p:cNvPr id="5" name="图片 4"/>
          <p:cNvPicPr>
            <a:picLocks noChangeAspect="1"/>
          </p:cNvPicPr>
          <p:nvPr/>
        </p:nvPicPr>
        <p:blipFill>
          <a:blip r:embed="rId2"/>
          <a:stretch>
            <a:fillRect/>
          </a:stretch>
        </p:blipFill>
        <p:spPr>
          <a:xfrm>
            <a:off x="3254182" y="3120510"/>
            <a:ext cx="1096887" cy="1165595"/>
          </a:xfrm>
          <a:prstGeom prst="rect">
            <a:avLst/>
          </a:prstGeom>
        </p:spPr>
      </p:pic>
      <p:pic>
        <p:nvPicPr>
          <p:cNvPr id="6" name="图片 5"/>
          <p:cNvPicPr>
            <a:picLocks noChangeAspect="1"/>
          </p:cNvPicPr>
          <p:nvPr/>
        </p:nvPicPr>
        <p:blipFill>
          <a:blip r:embed="rId3"/>
          <a:stretch>
            <a:fillRect/>
          </a:stretch>
        </p:blipFill>
        <p:spPr>
          <a:xfrm>
            <a:off x="1944939" y="4942277"/>
            <a:ext cx="942087" cy="964585"/>
          </a:xfrm>
          <a:prstGeom prst="rect">
            <a:avLst/>
          </a:prstGeom>
        </p:spPr>
      </p:pic>
      <p:pic>
        <p:nvPicPr>
          <p:cNvPr id="7" name="图片 6"/>
          <p:cNvPicPr>
            <a:picLocks noChangeAspect="1"/>
          </p:cNvPicPr>
          <p:nvPr/>
        </p:nvPicPr>
        <p:blipFill>
          <a:blip r:embed="rId2"/>
          <a:stretch>
            <a:fillRect/>
          </a:stretch>
        </p:blipFill>
        <p:spPr>
          <a:xfrm>
            <a:off x="5952981" y="3120510"/>
            <a:ext cx="1096887" cy="1165595"/>
          </a:xfrm>
          <a:prstGeom prst="rect">
            <a:avLst/>
          </a:prstGeom>
        </p:spPr>
      </p:pic>
      <p:pic>
        <p:nvPicPr>
          <p:cNvPr id="8" name="图片 7"/>
          <p:cNvPicPr>
            <a:picLocks noChangeAspect="1"/>
          </p:cNvPicPr>
          <p:nvPr/>
        </p:nvPicPr>
        <p:blipFill>
          <a:blip r:embed="rId2"/>
          <a:stretch>
            <a:fillRect/>
          </a:stretch>
        </p:blipFill>
        <p:spPr>
          <a:xfrm>
            <a:off x="9440252" y="3120510"/>
            <a:ext cx="1096887" cy="1165595"/>
          </a:xfrm>
          <a:prstGeom prst="rect">
            <a:avLst/>
          </a:prstGeom>
        </p:spPr>
      </p:pic>
      <p:pic>
        <p:nvPicPr>
          <p:cNvPr id="9" name="图片 8"/>
          <p:cNvPicPr>
            <a:picLocks noChangeAspect="1"/>
          </p:cNvPicPr>
          <p:nvPr/>
        </p:nvPicPr>
        <p:blipFill>
          <a:blip r:embed="rId3"/>
          <a:stretch>
            <a:fillRect/>
          </a:stretch>
        </p:blipFill>
        <p:spPr>
          <a:xfrm>
            <a:off x="3522727" y="4942276"/>
            <a:ext cx="942087" cy="964585"/>
          </a:xfrm>
          <a:prstGeom prst="rect">
            <a:avLst/>
          </a:prstGeom>
        </p:spPr>
      </p:pic>
      <p:pic>
        <p:nvPicPr>
          <p:cNvPr id="10" name="图片 9"/>
          <p:cNvPicPr>
            <a:picLocks noChangeAspect="1"/>
          </p:cNvPicPr>
          <p:nvPr/>
        </p:nvPicPr>
        <p:blipFill>
          <a:blip r:embed="rId3"/>
          <a:stretch>
            <a:fillRect/>
          </a:stretch>
        </p:blipFill>
        <p:spPr>
          <a:xfrm>
            <a:off x="5243951" y="4942276"/>
            <a:ext cx="942087" cy="964585"/>
          </a:xfrm>
          <a:prstGeom prst="rect">
            <a:avLst/>
          </a:prstGeom>
        </p:spPr>
      </p:pic>
      <p:pic>
        <p:nvPicPr>
          <p:cNvPr id="11" name="图片 10"/>
          <p:cNvPicPr>
            <a:picLocks noChangeAspect="1"/>
          </p:cNvPicPr>
          <p:nvPr/>
        </p:nvPicPr>
        <p:blipFill>
          <a:blip r:embed="rId3"/>
          <a:stretch>
            <a:fillRect/>
          </a:stretch>
        </p:blipFill>
        <p:spPr>
          <a:xfrm>
            <a:off x="6821739" y="4942275"/>
            <a:ext cx="942087" cy="964585"/>
          </a:xfrm>
          <a:prstGeom prst="rect">
            <a:avLst/>
          </a:prstGeom>
        </p:spPr>
      </p:pic>
      <p:pic>
        <p:nvPicPr>
          <p:cNvPr id="12" name="图片 11"/>
          <p:cNvPicPr>
            <a:picLocks noChangeAspect="1"/>
          </p:cNvPicPr>
          <p:nvPr/>
        </p:nvPicPr>
        <p:blipFill>
          <a:blip r:embed="rId3"/>
          <a:stretch>
            <a:fillRect/>
          </a:stretch>
        </p:blipFill>
        <p:spPr>
          <a:xfrm>
            <a:off x="8785010" y="4942275"/>
            <a:ext cx="942087" cy="964585"/>
          </a:xfrm>
          <a:prstGeom prst="rect">
            <a:avLst/>
          </a:prstGeom>
        </p:spPr>
      </p:pic>
      <p:pic>
        <p:nvPicPr>
          <p:cNvPr id="13" name="图片 12"/>
          <p:cNvPicPr>
            <a:picLocks noChangeAspect="1"/>
          </p:cNvPicPr>
          <p:nvPr/>
        </p:nvPicPr>
        <p:blipFill>
          <a:blip r:embed="rId3"/>
          <a:stretch>
            <a:fillRect/>
          </a:stretch>
        </p:blipFill>
        <p:spPr>
          <a:xfrm>
            <a:off x="10362798" y="4942274"/>
            <a:ext cx="942087" cy="964585"/>
          </a:xfrm>
          <a:prstGeom prst="rect">
            <a:avLst/>
          </a:prstGeom>
        </p:spPr>
      </p:pic>
      <p:sp>
        <p:nvSpPr>
          <p:cNvPr id="14" name="燕尾形 13"/>
          <p:cNvSpPr/>
          <p:nvPr/>
        </p:nvSpPr>
        <p:spPr>
          <a:xfrm>
            <a:off x="37309" y="1523072"/>
            <a:ext cx="233477" cy="3244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24180" y="1570572"/>
            <a:ext cx="1411937"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总部</a:t>
            </a:r>
            <a:endParaRPr lang="zh-CN" altLang="en-US" dirty="0">
              <a:latin typeface="微软雅黑" panose="020B0503020204020204" pitchFamily="34" charset="-122"/>
              <a:ea typeface="微软雅黑" panose="020B0503020204020204" pitchFamily="34" charset="-122"/>
            </a:endParaRPr>
          </a:p>
        </p:txBody>
      </p:sp>
      <p:sp>
        <p:nvSpPr>
          <p:cNvPr id="16" name="燕尾形 15"/>
          <p:cNvSpPr/>
          <p:nvPr/>
        </p:nvSpPr>
        <p:spPr>
          <a:xfrm>
            <a:off x="14898" y="3517715"/>
            <a:ext cx="233477" cy="3244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70786" y="3568835"/>
            <a:ext cx="1411937"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代理区</a:t>
            </a:r>
            <a:endParaRPr lang="zh-CN" altLang="en-US" dirty="0">
              <a:latin typeface="微软雅黑" panose="020B0503020204020204" pitchFamily="34" charset="-122"/>
              <a:ea typeface="微软雅黑" panose="020B0503020204020204" pitchFamily="34" charset="-122"/>
            </a:endParaRPr>
          </a:p>
        </p:txBody>
      </p:sp>
      <p:sp>
        <p:nvSpPr>
          <p:cNvPr id="18" name="燕尾形 17"/>
          <p:cNvSpPr/>
          <p:nvPr/>
        </p:nvSpPr>
        <p:spPr>
          <a:xfrm>
            <a:off x="66044" y="5373858"/>
            <a:ext cx="233477" cy="3244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78814" y="5390580"/>
            <a:ext cx="1785957"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一、二级加盟商网点</a:t>
            </a:r>
            <a:endParaRPr lang="zh-CN" altLang="en-US" sz="1400" dirty="0">
              <a:latin typeface="微软雅黑" panose="020B0503020204020204" pitchFamily="34" charset="-122"/>
              <a:ea typeface="微软雅黑" panose="020B0503020204020204" pitchFamily="34" charset="-122"/>
            </a:endParaRPr>
          </a:p>
        </p:txBody>
      </p:sp>
      <p:cxnSp>
        <p:nvCxnSpPr>
          <p:cNvPr id="21" name="直接箭头连接符 20"/>
          <p:cNvCxnSpPr>
            <a:endCxn id="7" idx="0"/>
          </p:cNvCxnSpPr>
          <p:nvPr/>
        </p:nvCxnSpPr>
        <p:spPr>
          <a:xfrm>
            <a:off x="6501425" y="2501201"/>
            <a:ext cx="0" cy="6193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8" idx="0"/>
          </p:cNvCxnSpPr>
          <p:nvPr/>
        </p:nvCxnSpPr>
        <p:spPr>
          <a:xfrm>
            <a:off x="6501425" y="2501201"/>
            <a:ext cx="3487271" cy="6193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5" idx="0"/>
          </p:cNvCxnSpPr>
          <p:nvPr/>
        </p:nvCxnSpPr>
        <p:spPr>
          <a:xfrm flipH="1">
            <a:off x="3802626" y="2501201"/>
            <a:ext cx="2698799" cy="6193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2"/>
            <a:endCxn id="6" idx="0"/>
          </p:cNvCxnSpPr>
          <p:nvPr/>
        </p:nvCxnSpPr>
        <p:spPr>
          <a:xfrm flipH="1">
            <a:off x="2415983" y="4286105"/>
            <a:ext cx="1386643" cy="6561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5" idx="2"/>
            <a:endCxn id="9" idx="0"/>
          </p:cNvCxnSpPr>
          <p:nvPr/>
        </p:nvCxnSpPr>
        <p:spPr>
          <a:xfrm>
            <a:off x="3802626" y="4286105"/>
            <a:ext cx="191145" cy="6561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7" idx="2"/>
            <a:endCxn id="10" idx="0"/>
          </p:cNvCxnSpPr>
          <p:nvPr/>
        </p:nvCxnSpPr>
        <p:spPr>
          <a:xfrm flipH="1">
            <a:off x="5714995" y="4286105"/>
            <a:ext cx="786430" cy="6561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7" idx="2"/>
            <a:endCxn id="11" idx="0"/>
          </p:cNvCxnSpPr>
          <p:nvPr/>
        </p:nvCxnSpPr>
        <p:spPr>
          <a:xfrm>
            <a:off x="6501425" y="4286105"/>
            <a:ext cx="791358" cy="6561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2"/>
            <a:endCxn id="13" idx="0"/>
          </p:cNvCxnSpPr>
          <p:nvPr/>
        </p:nvCxnSpPr>
        <p:spPr>
          <a:xfrm>
            <a:off x="9988696" y="4286105"/>
            <a:ext cx="845146" cy="6561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8" idx="2"/>
            <a:endCxn id="12" idx="0"/>
          </p:cNvCxnSpPr>
          <p:nvPr/>
        </p:nvCxnSpPr>
        <p:spPr>
          <a:xfrm flipH="1">
            <a:off x="9256054" y="4286105"/>
            <a:ext cx="732642" cy="6561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46623" y="1132760"/>
            <a:ext cx="3725377"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结算对象：</a:t>
            </a:r>
            <a:r>
              <a:rPr lang="zh-CN" altLang="en-US"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收</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代付结算案例</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nvSpPr>
        <p:spPr>
          <a:xfrm>
            <a:off x="1767499" y="6007369"/>
            <a:ext cx="1411937"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一级加盟商网点</a:t>
            </a:r>
            <a:endParaRPr lang="zh-CN" altLang="en-US" sz="12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3503006" y="6007369"/>
            <a:ext cx="1411937"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二级加盟商网点</a:t>
            </a:r>
            <a:endParaRPr lang="zh-CN" altLang="en-US" sz="1200" dirty="0">
              <a:latin typeface="微软雅黑" panose="020B0503020204020204" pitchFamily="34" charset="-122"/>
              <a:ea typeface="微软雅黑" panose="020B0503020204020204" pitchFamily="34" charset="-122"/>
            </a:endParaRPr>
          </a:p>
        </p:txBody>
      </p:sp>
      <p:cxnSp>
        <p:nvCxnSpPr>
          <p:cNvPr id="24" name="直接箭头连接符 23"/>
          <p:cNvCxnSpPr/>
          <p:nvPr/>
        </p:nvCxnSpPr>
        <p:spPr>
          <a:xfrm flipH="1">
            <a:off x="2887026" y="5563477"/>
            <a:ext cx="63570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6183573" y="5563477"/>
            <a:ext cx="63570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9727097" y="5658893"/>
            <a:ext cx="63570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标题 1"/>
          <p:cNvSpPr txBox="1"/>
          <p:nvPr/>
        </p:nvSpPr>
        <p:spPr>
          <a:xfrm>
            <a:off x="838200" y="363894"/>
            <a:ext cx="10515600" cy="571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800" b="1" smtClean="0">
                <a:solidFill>
                  <a:srgbClr val="DD2625"/>
                </a:solidFill>
                <a:latin typeface="黑体" panose="02010609060101010101" charset="-122"/>
                <a:ea typeface="黑体" panose="02010609060101010101" charset="-122"/>
                <a:cs typeface="黑体" panose="02010609060101010101" charset="-122"/>
              </a:rPr>
              <a:t>结算模式</a:t>
            </a:r>
            <a:endParaRPr kumimoji="1" lang="zh-CN" altLang="en-US" sz="2800" b="1" dirty="0">
              <a:solidFill>
                <a:srgbClr val="DD2625"/>
              </a:solidFill>
              <a:latin typeface="黑体" panose="02010609060101010101" charset="-122"/>
              <a:ea typeface="黑体" panose="02010609060101010101" charset="-122"/>
              <a:cs typeface="黑体" panose="02010609060101010101" charset="-122"/>
            </a:endParaRPr>
          </a:p>
        </p:txBody>
      </p:sp>
      <p:sp>
        <p:nvSpPr>
          <p:cNvPr id="49" name="文本框 48"/>
          <p:cNvSpPr txBox="1"/>
          <p:nvPr/>
        </p:nvSpPr>
        <p:spPr>
          <a:xfrm>
            <a:off x="5083767" y="6009753"/>
            <a:ext cx="1411937"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一级加盟商网点</a:t>
            </a:r>
            <a:endParaRPr lang="zh-CN" altLang="en-US" sz="12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6819274" y="6009753"/>
            <a:ext cx="1411937"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二级加盟商网点</a:t>
            </a:r>
            <a:endParaRPr lang="zh-CN" altLang="en-US" sz="12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8615336" y="6009753"/>
            <a:ext cx="1411937"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一级加盟商网点</a:t>
            </a:r>
            <a:endParaRPr lang="zh-CN" altLang="en-US" sz="1200"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10350843" y="6009753"/>
            <a:ext cx="1411937"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二级加盟商网点</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38200" y="363894"/>
            <a:ext cx="10515600" cy="571014"/>
          </a:xfrm>
        </p:spPr>
        <p:txBody>
          <a:bodyPr>
            <a:normAutofit/>
          </a:bodyPr>
          <a:lstStyle/>
          <a:p>
            <a:r>
              <a:rPr kumimoji="1" lang="zh-CN" altLang="en-US" sz="2800" b="1" dirty="0" smtClean="0">
                <a:solidFill>
                  <a:srgbClr val="DD2625"/>
                </a:solidFill>
                <a:latin typeface="黑体" panose="02010609060101010101" charset="-122"/>
                <a:ea typeface="黑体" panose="02010609060101010101" charset="-122"/>
                <a:cs typeface="黑体" panose="02010609060101010101" charset="-122"/>
              </a:rPr>
              <a:t>结算模式</a:t>
            </a:r>
            <a:endParaRPr kumimoji="1" lang="zh-CN" altLang="en-US" sz="2800" b="1" dirty="0">
              <a:solidFill>
                <a:srgbClr val="DD2625"/>
              </a:solidFill>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846622" y="1498834"/>
            <a:ext cx="10354778" cy="1754326"/>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结算</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模式</a:t>
            </a: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两级</a:t>
            </a:r>
            <a:r>
              <a:rPr lang="zh-CN" altLang="en-US"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统</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收分付</a:t>
            </a:r>
            <a:r>
              <a:rPr lang="zh-CN" altLang="en-US"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模式</a:t>
            </a:r>
            <a:endParaRPr lang="en-US" altLang="zh-CN"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第一层级：</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总部</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各个代理区</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之间，总部做统收，分付各个代理区</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第二层级：</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代理区</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各自一二级加盟商网点</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之间，代理区做统收，分付各个一二级加盟商网点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文本框 40"/>
          <p:cNvSpPr txBox="1"/>
          <p:nvPr/>
        </p:nvSpPr>
        <p:spPr>
          <a:xfrm>
            <a:off x="846623" y="3465583"/>
            <a:ext cx="10683688" cy="458908"/>
          </a:xfrm>
          <a:prstGeom prst="rect">
            <a:avLst/>
          </a:prstGeom>
          <a:noFill/>
        </p:spPr>
        <p:txBody>
          <a:bodyPr wrap="square" rtlCol="0">
            <a:spAutoFit/>
          </a:bodyPr>
          <a:lstStyle/>
          <a:p>
            <a:pPr>
              <a:lnSpc>
                <a:spcPct val="150000"/>
              </a:lnSpc>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扣费时间点：</a:t>
            </a:r>
            <a:endPar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a:graphicFrameLocks noGrp="1"/>
          </p:cNvGraphicFramePr>
          <p:nvPr/>
        </p:nvGraphicFramePr>
        <p:xfrm>
          <a:off x="2461017" y="3496195"/>
          <a:ext cx="9069294" cy="2287640"/>
        </p:xfrm>
        <a:graphic>
          <a:graphicData uri="http://schemas.openxmlformats.org/drawingml/2006/table">
            <a:tbl>
              <a:tblPr>
                <a:tableStyleId>{BC89EF96-8CEA-46FF-86C4-4CE0E7609802}</a:tableStyleId>
              </a:tblPr>
              <a:tblGrid>
                <a:gridCol w="1317607"/>
                <a:gridCol w="2557735"/>
                <a:gridCol w="2974578"/>
                <a:gridCol w="2219374"/>
              </a:tblGrid>
              <a:tr h="391805">
                <a:tc>
                  <a:txBody>
                    <a:bodyPr/>
                    <a:lstStyle/>
                    <a:p>
                      <a:pPr algn="ctr" fontAlgn="b"/>
                      <a:r>
                        <a:rPr lang="zh-CN" altLang="en-US" sz="1800" u="none" strike="noStrike" dirty="0">
                          <a:solidFill>
                            <a:schemeClr val="bg1"/>
                          </a:solidFill>
                          <a:effectLst/>
                        </a:rPr>
                        <a:t>类型</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rgbClr val="002060"/>
                    </a:solidFill>
                  </a:tcPr>
                </a:tc>
                <a:tc>
                  <a:txBody>
                    <a:bodyPr/>
                    <a:lstStyle/>
                    <a:p>
                      <a:pPr algn="ctr" fontAlgn="b"/>
                      <a:r>
                        <a:rPr lang="zh-CN" altLang="en-US" sz="1800" u="none" strike="noStrike" dirty="0">
                          <a:solidFill>
                            <a:schemeClr val="bg1"/>
                          </a:solidFill>
                          <a:effectLst/>
                        </a:rPr>
                        <a:t>结算科目</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T w="19050" cap="flat" cmpd="sng" algn="ctr">
                      <a:solidFill>
                        <a:schemeClr val="tx1"/>
                      </a:solidFill>
                      <a:prstDash val="solid"/>
                      <a:round/>
                      <a:headEnd type="none" w="med" len="med"/>
                      <a:tailEnd type="none" w="med" len="med"/>
                    </a:lnT>
                    <a:solidFill>
                      <a:srgbClr val="002060"/>
                    </a:solidFill>
                  </a:tcPr>
                </a:tc>
                <a:tc>
                  <a:txBody>
                    <a:bodyPr/>
                    <a:lstStyle/>
                    <a:p>
                      <a:pPr algn="ctr" fontAlgn="b"/>
                      <a:r>
                        <a:rPr lang="zh-CN" altLang="en-US" sz="1800" u="none" strike="noStrike" dirty="0">
                          <a:solidFill>
                            <a:schemeClr val="bg1"/>
                          </a:solidFill>
                          <a:effectLst/>
                        </a:rPr>
                        <a:t>时间点</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T w="19050" cap="flat" cmpd="sng" algn="ctr">
                      <a:solidFill>
                        <a:schemeClr val="tx1"/>
                      </a:solidFill>
                      <a:prstDash val="solid"/>
                      <a:round/>
                      <a:headEnd type="none" w="med" len="med"/>
                      <a:tailEnd type="none" w="med" len="med"/>
                    </a:lnT>
                    <a:solidFill>
                      <a:srgbClr val="002060"/>
                    </a:solidFill>
                  </a:tcPr>
                </a:tc>
                <a:tc>
                  <a:txBody>
                    <a:bodyPr/>
                    <a:lstStyle/>
                    <a:p>
                      <a:pPr algn="ctr" fontAlgn="b"/>
                      <a:r>
                        <a:rPr lang="zh-CN" altLang="en-US" sz="1800" u="none" strike="noStrike" dirty="0">
                          <a:solidFill>
                            <a:schemeClr val="bg1"/>
                          </a:solidFill>
                          <a:effectLst/>
                        </a:rPr>
                        <a:t>备注</a:t>
                      </a:r>
                      <a:endParaRPr lang="zh-CN" altLang="en-US" sz="18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002060"/>
                    </a:solidFill>
                  </a:tcPr>
                </a:tc>
              </a:tr>
              <a:tr h="1133288">
                <a:tc>
                  <a:txBody>
                    <a:bodyPr/>
                    <a:lstStyle/>
                    <a:p>
                      <a:pPr algn="l" fontAlgn="b"/>
                      <a:r>
                        <a:rPr lang="zh-CN" altLang="en-US" sz="1800" b="1" u="none" strike="noStrike" dirty="0">
                          <a:solidFill>
                            <a:srgbClr val="FF0000"/>
                          </a:solidFill>
                          <a:effectLst/>
                        </a:rPr>
                        <a:t>定时</a:t>
                      </a:r>
                      <a:r>
                        <a:rPr lang="zh-CN" altLang="en-US" sz="1800" b="1" u="none" strike="noStrike" dirty="0">
                          <a:effectLst/>
                        </a:rPr>
                        <a:t>扣，付</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tcPr>
                </a:tc>
                <a:tc>
                  <a:txBody>
                    <a:bodyPr/>
                    <a:lstStyle/>
                    <a:p>
                      <a:pPr algn="l" fontAlgn="b"/>
                      <a:r>
                        <a:rPr lang="zh-CN" altLang="en-US" sz="1800" u="none" strike="noStrike" dirty="0">
                          <a:effectLst/>
                        </a:rPr>
                        <a:t>中转费，操作费，派送费，到</a:t>
                      </a:r>
                      <a:r>
                        <a:rPr lang="zh-CN" altLang="en-US" sz="1800" u="none" strike="noStrike" dirty="0" smtClean="0">
                          <a:effectLst/>
                        </a:rPr>
                        <a:t>付款及手续费</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b"/>
                      <a:r>
                        <a:rPr lang="zh-CN" altLang="en-US" sz="1800" u="none" strike="noStrike" dirty="0">
                          <a:effectLst/>
                        </a:rPr>
                        <a:t>当天</a:t>
                      </a:r>
                      <a:r>
                        <a:rPr lang="en-US" altLang="zh-CN" sz="1800" u="none" strike="noStrike" dirty="0" smtClean="0">
                          <a:effectLst/>
                        </a:rPr>
                        <a:t>00:00:00-23:59:59</a:t>
                      </a:r>
                      <a:r>
                        <a:rPr lang="zh-CN" altLang="en-US" sz="1800" u="none" strike="noStrike" dirty="0" smtClean="0">
                          <a:effectLst/>
                        </a:rPr>
                        <a:t>的账单数据</a:t>
                      </a:r>
                      <a:r>
                        <a:rPr lang="zh-CN" altLang="en-US" sz="1800" u="none" strike="noStrike" dirty="0">
                          <a:effectLst/>
                        </a:rPr>
                        <a:t>，在次日</a:t>
                      </a:r>
                      <a:r>
                        <a:rPr lang="en-US" altLang="zh-CN" sz="1800" u="none" strike="noStrike" dirty="0">
                          <a:effectLst/>
                        </a:rPr>
                        <a:t>08:00</a:t>
                      </a:r>
                      <a:r>
                        <a:rPr lang="zh-CN" altLang="en-US" sz="1800" u="none" strike="noStrike" dirty="0">
                          <a:effectLst/>
                        </a:rPr>
                        <a:t>执行</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b"/>
                      <a:r>
                        <a:rPr lang="zh-CN" altLang="en-US" sz="1800" u="none" strike="noStrike">
                          <a:effectLst/>
                        </a:rPr>
                        <a:t>系统自动生成的结算科目</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R w="19050" cap="flat" cmpd="sng" algn="ctr">
                      <a:solidFill>
                        <a:schemeClr val="tx1"/>
                      </a:solidFill>
                      <a:prstDash val="solid"/>
                      <a:round/>
                      <a:headEnd type="none" w="med" len="med"/>
                      <a:tailEnd type="none" w="med" len="med"/>
                    </a:lnR>
                  </a:tcPr>
                </a:tc>
              </a:tr>
              <a:tr h="762547">
                <a:tc>
                  <a:txBody>
                    <a:bodyPr/>
                    <a:lstStyle/>
                    <a:p>
                      <a:pPr algn="l" fontAlgn="b"/>
                      <a:r>
                        <a:rPr lang="zh-CN" altLang="en-US" sz="1800" b="1" u="none" strike="noStrike" dirty="0">
                          <a:solidFill>
                            <a:srgbClr val="FF0000"/>
                          </a:solidFill>
                          <a:effectLst/>
                        </a:rPr>
                        <a:t>即时</a:t>
                      </a:r>
                      <a:r>
                        <a:rPr lang="zh-CN" altLang="en-US" sz="1800" b="1" u="none" strike="noStrike" dirty="0">
                          <a:effectLst/>
                        </a:rPr>
                        <a:t>扣，付</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l" fontAlgn="b"/>
                      <a:r>
                        <a:rPr lang="zh-CN" altLang="en-US" sz="1800" u="none" strike="noStrike" dirty="0">
                          <a:effectLst/>
                        </a:rPr>
                        <a:t>手工各项扣，付款</a:t>
                      </a:r>
                      <a:r>
                        <a:rPr lang="zh-CN" altLang="en-US" sz="1800" u="none" strike="noStrike" dirty="0" smtClean="0">
                          <a:effectLst/>
                        </a:rPr>
                        <a:t>，</a:t>
                      </a:r>
                      <a:endParaRPr lang="en-US" altLang="zh-CN" sz="1800" u="none" strike="noStrike" dirty="0" smtClean="0">
                        <a:solidFill>
                          <a:srgbClr val="FF0000"/>
                        </a:solidFill>
                        <a:effectLst/>
                      </a:endParaRPr>
                    </a:p>
                    <a:p>
                      <a:pPr algn="l" fontAlgn="b"/>
                      <a:r>
                        <a:rPr lang="zh-CN" altLang="en-US" sz="1800" u="none" strike="noStrike" dirty="0" smtClean="0">
                          <a:effectLst/>
                        </a:rPr>
                        <a:t>充</a:t>
                      </a:r>
                      <a:r>
                        <a:rPr lang="zh-CN" altLang="en-US" sz="1800" u="none" strike="noStrike" dirty="0">
                          <a:effectLst/>
                        </a:rPr>
                        <a:t>值，提现的扣款</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chemeClr val="tx1"/>
                      </a:solidFill>
                      <a:prstDash val="solid"/>
                      <a:round/>
                      <a:headEnd type="none" w="med" len="med"/>
                      <a:tailEnd type="none" w="med" len="med"/>
                    </a:lnB>
                  </a:tcPr>
                </a:tc>
                <a:tc>
                  <a:txBody>
                    <a:bodyPr/>
                    <a:lstStyle/>
                    <a:p>
                      <a:pPr algn="l" fontAlgn="b"/>
                      <a:r>
                        <a:rPr lang="zh-CN" altLang="en-US" sz="1800" u="none" strike="noStrike">
                          <a:effectLst/>
                        </a:rPr>
                        <a:t>即时扣，付</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B w="19050" cap="flat" cmpd="sng" algn="ctr">
                      <a:solidFill>
                        <a:schemeClr val="tx1"/>
                      </a:solidFill>
                      <a:prstDash val="solid"/>
                      <a:round/>
                      <a:headEnd type="none" w="med" len="med"/>
                      <a:tailEnd type="none" w="med" len="med"/>
                    </a:lnB>
                  </a:tcPr>
                </a:tc>
                <a:tc>
                  <a:txBody>
                    <a:bodyPr/>
                    <a:lstStyle/>
                    <a:p>
                      <a:pPr algn="l" fontAlgn="b"/>
                      <a:r>
                        <a:rPr lang="zh-CN" altLang="en-US" sz="1800" u="none" strike="noStrike" dirty="0">
                          <a:effectLst/>
                        </a:rPr>
                        <a:t>手工执行的内容</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MH" val="20160830110146"/>
  <p:tag name="MH_LIBRARY" val="CONTENTS"/>
  <p:tag name="MH_TYPE" val="OTHERS"/>
  <p:tag name="ID" val="553512"/>
</p:tagLst>
</file>

<file path=ppt/tags/tag10.xml><?xml version="1.0" encoding="utf-8"?>
<p:tagLst xmlns:p="http://schemas.openxmlformats.org/presentationml/2006/main">
  <p:tag name="REFSHAPE" val="123790284"/>
</p:tagLst>
</file>

<file path=ppt/tags/tag11.xml><?xml version="1.0" encoding="utf-8"?>
<p:tagLst xmlns:p="http://schemas.openxmlformats.org/presentationml/2006/main">
  <p:tag name="REFSHAPE" val="123790284"/>
</p:tagLst>
</file>

<file path=ppt/tags/tag12.xml><?xml version="1.0" encoding="utf-8"?>
<p:tagLst xmlns:p="http://schemas.openxmlformats.org/presentationml/2006/main">
  <p:tag name="KSO_WM_MEDIACOVER_FLAG" val="1"/>
  <p:tag name="KSO_WM_UNIT_MEDIACOVER_BTN_STATE" val="1"/>
  <p:tag name="KSO_WM_UNIT_MEDIACOVER_BTNRECT" val="6927*2672*723*723"/>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3.xml><?xml version="1.0" encoding="utf-8"?>
<p:tagLst xmlns:p="http://schemas.openxmlformats.org/presentationml/2006/main">
  <p:tag name="REFSHAPE" val="1124832612"/>
  <p:tag name="KSO_WM_UNIT_PLACING_PICTURE_USER_VIEWPORT" val="{&quot;height&quot;:8805,&quot;width&quot;:6855}"/>
</p:tagLst>
</file>

<file path=ppt/tags/tag2.xml><?xml version="1.0" encoding="utf-8"?>
<p:tagLst xmlns:p="http://schemas.openxmlformats.org/presentationml/2006/main">
  <p:tag name="MH" val="20160830110146"/>
  <p:tag name="MH_LIBRARY" val="CONTENTS"/>
  <p:tag name="MH_TYPE" val="OTHERS"/>
  <p:tag name="ID" val="553512"/>
</p:tagLst>
</file>

<file path=ppt/tags/tag3.xml><?xml version="1.0" encoding="utf-8"?>
<p:tagLst xmlns:p="http://schemas.openxmlformats.org/presentationml/2006/main">
  <p:tag name="KSO_WM_UNIT_TABLE_BEAUTIFY" val="smartTable{0ef21b4f-1698-48a9-a5a6-e995a7707188}"/>
</p:tagLst>
</file>

<file path=ppt/tags/tag4.xml><?xml version="1.0" encoding="utf-8"?>
<p:tagLst xmlns:p="http://schemas.openxmlformats.org/presentationml/2006/main">
  <p:tag name="KSO_WM_UNIT_TABLE_BEAUTIFY" val="smartTable{d28db4b5-4e93-4142-af0a-24b45e1b1ef1}"/>
</p:tagLst>
</file>

<file path=ppt/tags/tag5.xml><?xml version="1.0" encoding="utf-8"?>
<p:tagLst xmlns:p="http://schemas.openxmlformats.org/presentationml/2006/main">
  <p:tag name="KSO_WM_UNIT_TABLE_BEAUTIFY" val="smartTable{95a4022d-2a60-4947-8794-7347436269ec}"/>
</p:tagLst>
</file>

<file path=ppt/tags/tag6.xml><?xml version="1.0" encoding="utf-8"?>
<p:tagLst xmlns:p="http://schemas.openxmlformats.org/presentationml/2006/main">
  <p:tag name="REFSHAPE" val="520386268"/>
  <p:tag name="KSO_WM_UNIT_PLACING_PICTURE_USER_VIEWPORT" val="{&quot;height&quot;:7170,&quot;width&quot;:17341}"/>
</p:tagLst>
</file>

<file path=ppt/tags/tag7.xml><?xml version="1.0" encoding="utf-8"?>
<p:tagLst xmlns:p="http://schemas.openxmlformats.org/presentationml/2006/main">
  <p:tag name="KSO_WM_UNIT_TABLE_BEAUTIFY" val="smartTable{f7ec33c2-71cb-4753-bf7e-96dcf9c036ad}"/>
</p:tagLst>
</file>

<file path=ppt/tags/tag8.xml><?xml version="1.0" encoding="utf-8"?>
<p:tagLst xmlns:p="http://schemas.openxmlformats.org/presentationml/2006/main">
  <p:tag name="KSO_WM_UNIT_TABLE_BEAUTIFY" val="smartTable{8160eff0-d0d3-46a7-8064-dccdb8b50d61}"/>
</p:tagLst>
</file>

<file path=ppt/tags/tag9.xml><?xml version="1.0" encoding="utf-8"?>
<p:tagLst xmlns:p="http://schemas.openxmlformats.org/presentationml/2006/main">
  <p:tag name="REFSHAPE" val="1237902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8830</Words>
  <Application>WPS 演示</Application>
  <PresentationFormat>宽屏</PresentationFormat>
  <Paragraphs>1264</Paragraphs>
  <Slides>67</Slides>
  <Notes>7</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67</vt:i4>
      </vt:variant>
    </vt:vector>
  </HeadingPairs>
  <TitlesOfParts>
    <vt:vector size="85" baseType="lpstr">
      <vt:lpstr>Arial</vt:lpstr>
      <vt:lpstr>宋体</vt:lpstr>
      <vt:lpstr>Wingdings</vt:lpstr>
      <vt:lpstr>Arial</vt:lpstr>
      <vt:lpstr>微软雅黑</vt:lpstr>
      <vt:lpstr>黑体</vt:lpstr>
      <vt:lpstr>DengXian</vt:lpstr>
      <vt:lpstr>Segoe Print</vt:lpstr>
      <vt:lpstr>DengXian Light</vt:lpstr>
      <vt:lpstr>Arial Unicode MS</vt:lpstr>
      <vt:lpstr>;face:</vt:lpstr>
      <vt:lpstr>Calibri</vt:lpstr>
      <vt:lpstr>Times New Roman</vt:lpstr>
      <vt:lpstr>Comic Sans MS</vt:lpstr>
      <vt:lpstr>Malgun Gothic</vt:lpstr>
      <vt:lpstr>等线</vt:lpstr>
      <vt:lpstr>Office 主题</vt:lpstr>
      <vt:lpstr>1_Office 主题</vt:lpstr>
      <vt:lpstr>PowerPoint 演示文稿</vt:lpstr>
      <vt:lpstr>PowerPoint 演示文稿</vt:lpstr>
      <vt:lpstr>PowerPoint 演示文稿</vt:lpstr>
      <vt:lpstr>费用构成--入网缴纳</vt:lpstr>
      <vt:lpstr>费用构成—运作结算</vt:lpstr>
      <vt:lpstr>费用构成—运作结算</vt:lpstr>
      <vt:lpstr>PowerPoint 演示文稿</vt:lpstr>
      <vt:lpstr>PowerPoint 演示文稿</vt:lpstr>
      <vt:lpstr>结算模式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荨茹茗</cp:lastModifiedBy>
  <cp:revision>433</cp:revision>
  <dcterms:created xsi:type="dcterms:W3CDTF">2019-08-28T01:19:00Z</dcterms:created>
  <dcterms:modified xsi:type="dcterms:W3CDTF">2020-11-02T08:57:48Z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